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p:regular r:id="rId44"/>
      <p:bold r:id="rId45"/>
      <p:italic r:id="rId46"/>
      <p:boldItalic r:id="rId47"/>
    </p:embeddedFont>
    <p:embeddedFont>
      <p:font typeface="Roboto Medium"/>
      <p:regular r:id="rId48"/>
      <p:bold r:id="rId49"/>
      <p:italic r:id="rId50"/>
      <p:boldItalic r:id="rId51"/>
    </p:embeddedFont>
    <p:embeddedFont>
      <p:font typeface="PT Sans Narrow"/>
      <p:regular r:id="rId52"/>
      <p:bold r:id="rId53"/>
    </p:embeddedFont>
    <p:embeddedFont>
      <p:font typeface="Open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regular.fntdata"/><Relationship Id="rId43" Type="http://schemas.openxmlformats.org/officeDocument/2006/relationships/slide" Target="slides/slide38.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edium-regular.fntdata"/><Relationship Id="rId47" Type="http://schemas.openxmlformats.org/officeDocument/2006/relationships/font" Target="fonts/Roboto-boldItalic.fntdata"/><Relationship Id="rId49" Type="http://schemas.openxmlformats.org/officeDocument/2006/relationships/font" Target="fonts/RobotoMedi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edium-boldItalic.fntdata"/><Relationship Id="rId50" Type="http://schemas.openxmlformats.org/officeDocument/2006/relationships/font" Target="fonts/RobotoMedium-italic.fntdata"/><Relationship Id="rId53" Type="http://schemas.openxmlformats.org/officeDocument/2006/relationships/font" Target="fonts/PTSansNarrow-bold.fntdata"/><Relationship Id="rId52" Type="http://schemas.openxmlformats.org/officeDocument/2006/relationships/font" Target="fonts/PTSansNarrow-regular.fntdata"/><Relationship Id="rId11" Type="http://schemas.openxmlformats.org/officeDocument/2006/relationships/slide" Target="slides/slide6.xml"/><Relationship Id="rId55" Type="http://schemas.openxmlformats.org/officeDocument/2006/relationships/font" Target="fonts/OpenSans-bold.fntdata"/><Relationship Id="rId10" Type="http://schemas.openxmlformats.org/officeDocument/2006/relationships/slide" Target="slides/slide5.xml"/><Relationship Id="rId54" Type="http://schemas.openxmlformats.org/officeDocument/2006/relationships/font" Target="fonts/OpenSans-regular.fntdata"/><Relationship Id="rId13" Type="http://schemas.openxmlformats.org/officeDocument/2006/relationships/slide" Target="slides/slide8.xml"/><Relationship Id="rId57" Type="http://schemas.openxmlformats.org/officeDocument/2006/relationships/font" Target="fonts/OpenSans-boldItalic.fntdata"/><Relationship Id="rId12" Type="http://schemas.openxmlformats.org/officeDocument/2006/relationships/slide" Target="slides/slide7.xml"/><Relationship Id="rId56"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a:t>
            </a:r>
            <a:r>
              <a:rPr lang="en"/>
              <a:t> respected panel members, we are group 22, and our topic is an AI-based framework to analyze and predict mid-line channel migration of Subansiri River using remote sensing &amp; GIS.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f7c931f9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f7c931f9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f7c931f9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f7c931f9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f7c931f9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f7c931f9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f6c36a1f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2f6c36a1f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f7c931f9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2f7c931f9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f673c8d9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f673c8d9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f673c8d9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f673c8d9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f7c931f9b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f7c931f9b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2f7c931f9b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2f7c931f9b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f7c931f9b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f7c931f9b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175e3d2f4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175e3d2f4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8761D"/>
                </a:solidFill>
              </a:rPr>
              <a:t>Our first objective is to Develop an AI-based framework for the accurate mapping of the river channels. Secondly, To investigate the changes in the mid-line channel of Subansiri River using remote sensing &amp; GIS. And finally, Predict the </a:t>
            </a:r>
            <a:r>
              <a:rPr lang="en">
                <a:solidFill>
                  <a:srgbClr val="38761D"/>
                </a:solidFill>
              </a:rPr>
              <a:t>midline</a:t>
            </a:r>
            <a:r>
              <a:rPr lang="en">
                <a:solidFill>
                  <a:srgbClr val="38761D"/>
                </a:solidFill>
              </a:rPr>
              <a:t> channel of Subansiri River using AI and ML.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f7c931f9b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f7c931f9b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2f673c8d9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2f673c8d9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f7c931f9b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2f7c931f9b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f7c931f9b_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2f7c931f9b_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f7c931f9b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2f7c931f9b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Understanding of various techniques and methods to acquire information about spatial objects using Remote Sensing. </a:t>
            </a:r>
            <a:endParaRPr/>
          </a:p>
          <a:p>
            <a:pPr indent="0" lvl="0" marL="0" rtl="0" algn="l">
              <a:spcBef>
                <a:spcPts val="0"/>
              </a:spcBef>
              <a:spcAft>
                <a:spcPts val="0"/>
              </a:spcAft>
              <a:buClr>
                <a:schemeClr val="dk1"/>
              </a:buClr>
              <a:buSzPts val="1100"/>
              <a:buFont typeface="Arial"/>
              <a:buNone/>
            </a:pPr>
            <a:r>
              <a:rPr lang="en"/>
              <a:t>Different factors that influence evolutionary trajectories of a river.</a:t>
            </a:r>
            <a:endParaRPr/>
          </a:p>
          <a:p>
            <a:pPr indent="0" lvl="0" marL="0" rtl="0" algn="l">
              <a:spcBef>
                <a:spcPts val="0"/>
              </a:spcBef>
              <a:spcAft>
                <a:spcPts val="0"/>
              </a:spcAft>
              <a:buClr>
                <a:schemeClr val="dk1"/>
              </a:buClr>
              <a:buSzPts val="1100"/>
              <a:buFont typeface="Arial"/>
              <a:buNone/>
            </a:pPr>
            <a:r>
              <a:rPr lang="en"/>
              <a:t>Past and current understanding of river delta morphology changes using remote sensing to understand how morphology techniques that work best for a certain terrain cannot be best suited for another terrain.</a:t>
            </a:r>
            <a:endParaRPr/>
          </a:p>
          <a:p>
            <a:pPr indent="0" lvl="0" marL="0" rtl="0" algn="l">
              <a:spcBef>
                <a:spcPts val="0"/>
              </a:spcBef>
              <a:spcAft>
                <a:spcPts val="0"/>
              </a:spcAft>
              <a:buClr>
                <a:schemeClr val="dk1"/>
              </a:buClr>
              <a:buSzPts val="1100"/>
              <a:buFont typeface="Arial"/>
              <a:buNone/>
            </a:pPr>
            <a:r>
              <a:rPr lang="en"/>
              <a:t>Application of NDWI helps in strongly enhancing the water features so that we can have a better understanding of the temporal changes of the river morphology.</a:t>
            </a:r>
            <a:endParaRPr/>
          </a:p>
          <a:p>
            <a:pPr indent="0" lvl="0" marL="0" rtl="0" algn="l">
              <a:spcBef>
                <a:spcPts val="0"/>
              </a:spcBef>
              <a:spcAft>
                <a:spcPts val="0"/>
              </a:spcAft>
              <a:buClr>
                <a:schemeClr val="dk1"/>
              </a:buClr>
              <a:buSzPts val="1100"/>
              <a:buFont typeface="Arial"/>
              <a:buNone/>
            </a:pPr>
            <a:r>
              <a:rPr lang="en"/>
              <a:t>Understanding of different models and approaches to apply change detection.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f7c931f9b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2f7c931f9b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20e1e6df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20e1e6df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19b747e5a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119b747e5a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f7c931f9b_1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2f7c931f9b_1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2f673c8d96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2f673c8d9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175e3d2f4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175e3d2f4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8761D"/>
                </a:solidFill>
              </a:rPr>
              <a:t>So after discussing the 3 objectives, let's have a look at the problem statement that we worked on. </a:t>
            </a:r>
            <a:endParaRPr>
              <a:solidFill>
                <a:srgbClr val="38761D"/>
              </a:solidFill>
            </a:endParaRPr>
          </a:p>
          <a:p>
            <a:pPr indent="0" lvl="0" marL="0" rtl="0" algn="l">
              <a:spcBef>
                <a:spcPts val="0"/>
              </a:spcBef>
              <a:spcAft>
                <a:spcPts val="0"/>
              </a:spcAft>
              <a:buNone/>
            </a:pPr>
            <a:r>
              <a:rPr lang="en">
                <a:solidFill>
                  <a:srgbClr val="38761D"/>
                </a:solidFill>
              </a:rPr>
              <a:t>There is a need to predict the flood-prone areas around the subansiri river as high amounts of money and lives can be saved by this accurate prediction. </a:t>
            </a:r>
            <a:endParaRPr>
              <a:solidFill>
                <a:srgbClr val="38761D"/>
              </a:solidFill>
            </a:endParaRPr>
          </a:p>
          <a:p>
            <a:pPr indent="0" lvl="0" marL="0" rtl="0" algn="l">
              <a:spcBef>
                <a:spcPts val="0"/>
              </a:spcBef>
              <a:spcAft>
                <a:spcPts val="0"/>
              </a:spcAft>
              <a:buClr>
                <a:schemeClr val="dk1"/>
              </a:buClr>
              <a:buSzPts val="1100"/>
              <a:buFont typeface="Arial"/>
              <a:buNone/>
            </a:pPr>
            <a:r>
              <a:rPr lang="en">
                <a:solidFill>
                  <a:srgbClr val="38761D"/>
                </a:solidFill>
              </a:rPr>
              <a:t>Secondly, there is a need for planning river projects, irrigation projects, and hydropower systems in the areas surrounding the subansiri river. AND, predicting the flow of the midline channel of the subansiri river can lead to the development of these projects.</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2f673c8d96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2f673c8d96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2f673c8d96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2f673c8d96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2ae221625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2ae221625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2f7c931f9b_1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2f7c931f9b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2f7c931f9b_1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2f7c931f9b_1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2f7c931f9b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2f7c931f9b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2f8b036bc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2f8b036bc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2129aa0d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2129aa0d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a:solidFill>
                  <a:srgbClr val="222222"/>
                </a:solidFill>
              </a:rPr>
              <a:t>After running the code for this process we obtained a .tiff file in the console of the Google Earth Engine and we downloaded all these shapefiles for superimposing the various years of river outline for further analysis. QGIS lets you add multiple layers, so after importing all the different shapefiles as individual layers we stacked them one on top of the other by rearranging the layers year-wise i.e. the base layer representing the year 2000 and the topmost layer representing the year 2019. </a:t>
            </a:r>
            <a:r>
              <a:rPr lang="en">
                <a:solidFill>
                  <a:schemeClr val="dk1"/>
                </a:solidFill>
              </a:rPr>
              <a:t>The assessment of the riverbank location was carried out in 20 phases, with a gap of 1 year from 2000 to 2019 for both the riverbanks. W</a:t>
            </a:r>
            <a:r>
              <a:rPr lang="en">
                <a:solidFill>
                  <a:srgbClr val="222222"/>
                </a:solidFill>
              </a:rPr>
              <a:t>e also created the 20 cross-sections throughout our region of interest by selecting the area with maximum movement of the river channel and this distance was calculated </a:t>
            </a:r>
            <a:r>
              <a:rPr lang="en">
                <a:solidFill>
                  <a:schemeClr val="dk1"/>
                </a:solidFill>
              </a:rPr>
              <a:t>by creating a reference line and calculating the distance of the bank lines from this cross-sections point and computing this value into our dataset as left bank data for a given year and right bank data for a given year. </a:t>
            </a:r>
            <a:endParaRPr>
              <a:solidFill>
                <a:srgbClr val="222222"/>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40d4eac7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f40d4eac7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fe1ff332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fe1ff332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Subansiri River is the largest tributary of the extensive Brahmaputra river. Our region of </a:t>
            </a:r>
            <a:r>
              <a:rPr lang="en"/>
              <a:t>interest</a:t>
            </a:r>
            <a:r>
              <a:rPr lang="en"/>
              <a:t> was the part of the Subansiri river where it enters the flood plains till the point it merges with the Brahmaputra river. The considered district’s geographical coordinates are 28.25º and 28.50º latitudes, 93.15º and 94.20º longitudes.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175e3d2f4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175e3d2f4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B</a:t>
            </a:r>
            <a:r>
              <a:rPr lang="en"/>
              <a:t>ased on the understanding of the various research papers we devised a methodology to go about our project .our 1st and foremost step this is done by extraction of images from the google earth engine, where we used the Landsat 5,7,8 datasheets and filtered them date and </a:t>
            </a:r>
            <a:r>
              <a:rPr lang="en"/>
              <a:t>time frame</a:t>
            </a:r>
            <a:r>
              <a:rPr lang="en"/>
              <a:t>. then we applied the function of georeferencing where we will basically be took a digital image and adding geographic information to it. After this, we used cloud filtering to filter out cloud cover to remove any noise from our image, then we use band mapping to rename the bands that are common for Landsat</a:t>
            </a:r>
            <a:r>
              <a:rPr lang="en"/>
              <a:t> 5,7, and 8</a:t>
            </a:r>
            <a:r>
              <a:rPr lang="en"/>
              <a:t>. After this, The modified normalized water index (MNWDI) filter was applied to produce a water map with the formula where G and SWIR1 indicate the green and shortwave, infrared bands. A constant threshold was applied to images to generate a binary water mask. The binary mask was cleaned using standard image processing morphological filters and was exported from Google Earth Engine under the name of the active binary masked layer.</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f8b036bc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f8b036bc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f7c931f9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2f7c931f9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f673c8d9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f673c8d9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1200">
                <a:solidFill>
                  <a:srgbClr val="222222"/>
                </a:solidFill>
              </a:rPr>
              <a:t>As u can see from the slide, the left and right bank values were computed and then we calculated the midline of the river channel which was done by subtracting the distance of the right bank from left bank for a given year and dividing it by 2.this process was done for all the 20 cross sections for all 20 years data. In addition, we also calculated the average midline and maximum and minimum midline values given a particular cross-section for further analysis.</a:t>
            </a:r>
            <a:endParaRPr sz="1200">
              <a:solidFill>
                <a:srgbClr val="222222"/>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f673c8d9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f673c8d9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1200">
                <a:solidFill>
                  <a:srgbClr val="222222"/>
                </a:solidFill>
              </a:rPr>
              <a:t>After the midline values were calculated statistically and plotted into our river channel ,we analyzed the flow of the river using the concept of deviation. The deviation is the change in the flow of the river and this was calculated by </a:t>
            </a:r>
            <a:r>
              <a:rPr lang="en" sz="1200">
                <a:solidFill>
                  <a:srgbClr val="222222"/>
                </a:solidFill>
              </a:rPr>
              <a:t>Subtracting</a:t>
            </a:r>
            <a:r>
              <a:rPr lang="en" sz="1200">
                <a:solidFill>
                  <a:srgbClr val="222222"/>
                </a:solidFill>
              </a:rPr>
              <a:t> the midline value of the previous year from the current year to see the change in river flow. This deviation was indicated with the (+) AND (-) values, where (+) suggested the river moving to the left side and (-) indicated right side movement. Once the deviation for all years was collected, we calculated the average deviation and standard deviation for all the cross-sections for analysis. This will be explained further in the result and analysis.Finally, To assess the midline position of the channel for 2020 using historical values from the digitized records obtained, we applied the Random Forest Regression technique to the collected data. we calculated the midline channel </a:t>
            </a:r>
            <a:r>
              <a:rPr lang="en" sz="1200">
                <a:solidFill>
                  <a:srgbClr val="222222"/>
                </a:solidFill>
              </a:rPr>
              <a:t>in 2020 </a:t>
            </a:r>
            <a:r>
              <a:rPr lang="en" sz="1200">
                <a:solidFill>
                  <a:srgbClr val="222222"/>
                </a:solidFill>
              </a:rPr>
              <a:t>at 20 different cross-sections with the actual and predicted values depicted via graph. </a:t>
            </a:r>
            <a:endParaRPr sz="1200">
              <a:solidFill>
                <a:srgbClr val="222222"/>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62" name="Shape 62"/>
        <p:cNvGrpSpPr/>
        <p:nvPr/>
      </p:nvGrpSpPr>
      <p:grpSpPr>
        <a:xfrm>
          <a:off x="0" y="0"/>
          <a:ext cx="0" cy="0"/>
          <a:chOff x="0" y="0"/>
          <a:chExt cx="0" cy="0"/>
        </a:xfrm>
      </p:grpSpPr>
      <p:sp>
        <p:nvSpPr>
          <p:cNvPr id="63" name="Google Shape;63;p13"/>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4" name="Google Shape;64;p13"/>
          <p:cNvSpPr txBox="1"/>
          <p:nvPr>
            <p:ph idx="1" type="subTitle"/>
          </p:nvPr>
        </p:nvSpPr>
        <p:spPr>
          <a:xfrm>
            <a:off x="631884" y="1410841"/>
            <a:ext cx="2480700" cy="537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5" name="Google Shape;65;p13"/>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6" name="Google Shape;66;p13"/>
          <p:cNvSpPr txBox="1"/>
          <p:nvPr>
            <p:ph idx="3" type="subTitle"/>
          </p:nvPr>
        </p:nvSpPr>
        <p:spPr>
          <a:xfrm>
            <a:off x="4213664" y="1410841"/>
            <a:ext cx="2586000" cy="745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7" name="Google Shape;67;p13"/>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5" type="subTitle"/>
          </p:nvPr>
        </p:nvSpPr>
        <p:spPr>
          <a:xfrm>
            <a:off x="631884" y="3914208"/>
            <a:ext cx="2480700" cy="946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0" name="Google Shape;70;p13"/>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1" name="Google Shape;71;p13"/>
          <p:cNvSpPr txBox="1"/>
          <p:nvPr>
            <p:ph idx="8" type="subTitle"/>
          </p:nvPr>
        </p:nvSpPr>
        <p:spPr>
          <a:xfrm>
            <a:off x="4213664" y="3914208"/>
            <a:ext cx="2586000" cy="745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ocs.google.com/spreadsheets/d/1f_MY71GvIxfh9t_pS4JVhdkZJuJWDoWSQqzecU-ZcoI/edit#gid=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0"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28.png"/><Relationship Id="rId9"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0.png"/><Relationship Id="rId8" Type="http://schemas.openxmlformats.org/officeDocument/2006/relationships/image" Target="../media/image24.png"/></Relationships>
</file>

<file path=ppt/slides/_rels/slide19.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42.png"/><Relationship Id="rId13" Type="http://schemas.openxmlformats.org/officeDocument/2006/relationships/image" Target="../media/image45.png"/><Relationship Id="rId12"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image" Target="../media/image37.png"/><Relationship Id="rId1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36.png"/><Relationship Id="rId7" Type="http://schemas.openxmlformats.org/officeDocument/2006/relationships/image" Target="../media/image39.png"/><Relationship Id="rId8"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drive.google.com/file/d/1ODZ2OM5yMiA8scIytTfv2YDFzOCPpOLm/view" TargetMode="Externa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42.png"/><Relationship Id="rId5"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2.png"/><Relationship Id="rId4" Type="http://schemas.openxmlformats.org/officeDocument/2006/relationships/hyperlink" Target="https://iopscience.iop.org/article/10.1088/1742-6596/1637/1/012091/pdf" TargetMode="External"/><Relationship Id="rId5" Type="http://schemas.openxmlformats.org/officeDocument/2006/relationships/hyperlink" Target="https://hess.copernicus.org/preprints/hess-2020-305/hess-2020-305.pdf" TargetMode="External"/><Relationship Id="rId6" Type="http://schemas.openxmlformats.org/officeDocument/2006/relationships/hyperlink" Target="https://watershed.ucdavis.edu/shed/lund/students/EllieWhiteMSthesis.pdf" TargetMode="External"/><Relationship Id="rId7" Type="http://schemas.openxmlformats.org/officeDocument/2006/relationships/hyperlink" Target="https://www.tandfonline.com/doi/full/10.1080/02626667.2019.1680846" TargetMode="External"/><Relationship Id="rId8" Type="http://schemas.openxmlformats.org/officeDocument/2006/relationships/hyperlink" Target="https://agupubs.onlinelibrary.wiley.com/doi/abs/10.1029/2018WR02325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9.jpg"/><Relationship Id="rId4" Type="http://schemas.openxmlformats.org/officeDocument/2006/relationships/image" Target="../media/image5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jpg"/><Relationship Id="rId4" Type="http://schemas.openxmlformats.org/officeDocument/2006/relationships/image" Target="../media/image55.png"/><Relationship Id="rId5"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9.jpg"/><Relationship Id="rId4" Type="http://schemas.openxmlformats.org/officeDocument/2006/relationships/image" Target="../media/image5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hyperlink" Target="https://a-a-r-s.org/proceeding/ACRS2020/6salw3.docx" TargetMode="External"/><Relationship Id="rId5" Type="http://schemas.openxmlformats.org/officeDocument/2006/relationships/hyperlink" Target="http://drive.google.com/file/d/1BngbS6JGva4W3wnmxeXv_R8FKwI1vW5f/view" TargetMode="External"/><Relationship Id="rId6"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13.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4"/>
          <p:cNvSpPr txBox="1"/>
          <p:nvPr>
            <p:ph type="ctrTitle"/>
          </p:nvPr>
        </p:nvSpPr>
        <p:spPr>
          <a:xfrm>
            <a:off x="1004150" y="16755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 &amp; D Project-Group 22</a:t>
            </a:r>
            <a:endParaRPr/>
          </a:p>
        </p:txBody>
      </p:sp>
      <p:sp>
        <p:nvSpPr>
          <p:cNvPr id="77" name="Google Shape;77;p14"/>
          <p:cNvSpPr txBox="1"/>
          <p:nvPr>
            <p:ph idx="1" type="subTitle"/>
          </p:nvPr>
        </p:nvSpPr>
        <p:spPr>
          <a:xfrm>
            <a:off x="2137225" y="2773839"/>
            <a:ext cx="48705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latin typeface="Arial"/>
                <a:ea typeface="Arial"/>
                <a:cs typeface="Arial"/>
                <a:sym typeface="Arial"/>
              </a:rPr>
              <a:t>AI-based framework to analyze and predict mid-line channel migration of Subansiri River using remote sensing &amp; GIS</a:t>
            </a:r>
            <a:endParaRPr sz="1800"/>
          </a:p>
        </p:txBody>
      </p:sp>
      <p:sp>
        <p:nvSpPr>
          <p:cNvPr id="78" name="Google Shape;78;p14"/>
          <p:cNvSpPr txBox="1"/>
          <p:nvPr>
            <p:ph idx="4294967295" type="body"/>
          </p:nvPr>
        </p:nvSpPr>
        <p:spPr>
          <a:xfrm>
            <a:off x="6624550" y="4179600"/>
            <a:ext cx="2519400" cy="963900"/>
          </a:xfrm>
          <a:prstGeom prst="rect">
            <a:avLst/>
          </a:prstGeom>
        </p:spPr>
        <p:txBody>
          <a:bodyPr anchorCtr="0" anchor="t" bIns="91425" lIns="91425" spcFirstLastPara="1" rIns="91425" wrap="square" tIns="91425">
            <a:normAutofit fontScale="85000"/>
          </a:bodyPr>
          <a:lstStyle/>
          <a:p>
            <a:pPr indent="0" lvl="0" marL="0" rtl="0" algn="l">
              <a:lnSpc>
                <a:spcPct val="115000"/>
              </a:lnSpc>
              <a:spcBef>
                <a:spcPts val="0"/>
              </a:spcBef>
              <a:spcAft>
                <a:spcPts val="0"/>
              </a:spcAft>
              <a:buNone/>
            </a:pPr>
            <a:r>
              <a:rPr lang="en">
                <a:solidFill>
                  <a:srgbClr val="111111"/>
                </a:solidFill>
                <a:highlight>
                  <a:srgbClr val="FFFFFF"/>
                </a:highlight>
              </a:rPr>
              <a:t>Team:Ishika Shruti</a:t>
            </a:r>
            <a:endParaRPr>
              <a:solidFill>
                <a:srgbClr val="111111"/>
              </a:solidFill>
              <a:highlight>
                <a:srgbClr val="FFFFFF"/>
              </a:highlight>
            </a:endParaRPr>
          </a:p>
          <a:p>
            <a:pPr indent="457200" lvl="0" marL="0" rtl="0" algn="l">
              <a:lnSpc>
                <a:spcPct val="115000"/>
              </a:lnSpc>
              <a:spcBef>
                <a:spcPts val="0"/>
              </a:spcBef>
              <a:spcAft>
                <a:spcPts val="0"/>
              </a:spcAft>
              <a:buNone/>
            </a:pPr>
            <a:r>
              <a:rPr lang="en">
                <a:solidFill>
                  <a:srgbClr val="111111"/>
                </a:solidFill>
                <a:highlight>
                  <a:srgbClr val="FFFFFF"/>
                </a:highlight>
              </a:rPr>
              <a:t>   Jatin Sharma</a:t>
            </a:r>
            <a:endParaRPr>
              <a:solidFill>
                <a:srgbClr val="111111"/>
              </a:solidFill>
              <a:highlight>
                <a:srgbClr val="FFFFFF"/>
              </a:highlight>
            </a:endParaRPr>
          </a:p>
          <a:p>
            <a:pPr indent="457200" lvl="0" marL="0" rtl="0" algn="l">
              <a:lnSpc>
                <a:spcPct val="115000"/>
              </a:lnSpc>
              <a:spcBef>
                <a:spcPts val="0"/>
              </a:spcBef>
              <a:spcAft>
                <a:spcPts val="0"/>
              </a:spcAft>
              <a:buNone/>
            </a:pPr>
            <a:r>
              <a:rPr lang="en">
                <a:solidFill>
                  <a:srgbClr val="111111"/>
                </a:solidFill>
                <a:highlight>
                  <a:srgbClr val="FFFFFF"/>
                </a:highlight>
              </a:rPr>
              <a:t>  Anayna Nidhi Singh</a:t>
            </a:r>
            <a:endParaRPr>
              <a:solidFill>
                <a:srgbClr val="111111"/>
              </a:solidFill>
              <a:highlight>
                <a:srgbClr val="FFFFFF"/>
              </a:highlight>
            </a:endParaRPr>
          </a:p>
        </p:txBody>
      </p:sp>
      <p:sp>
        <p:nvSpPr>
          <p:cNvPr id="79" name="Google Shape;79;p14"/>
          <p:cNvSpPr txBox="1"/>
          <p:nvPr>
            <p:ph idx="4294967295" type="body"/>
          </p:nvPr>
        </p:nvSpPr>
        <p:spPr>
          <a:xfrm>
            <a:off x="104175" y="4237700"/>
            <a:ext cx="3363600" cy="595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400">
                <a:solidFill>
                  <a:srgbClr val="111111"/>
                </a:solidFill>
                <a:highlight>
                  <a:srgbClr val="FFFFFF"/>
                </a:highlight>
              </a:rPr>
              <a:t>Supervisors: Dr Thota Sivasankar</a:t>
            </a:r>
            <a:endParaRPr sz="1400">
              <a:solidFill>
                <a:srgbClr val="111111"/>
              </a:solidFill>
              <a:highlight>
                <a:srgbClr val="FFFFFF"/>
              </a:highlight>
            </a:endParaRPr>
          </a:p>
          <a:p>
            <a:pPr indent="0" lvl="0" marL="0" rtl="0" algn="l">
              <a:lnSpc>
                <a:spcPct val="105000"/>
              </a:lnSpc>
              <a:spcBef>
                <a:spcPts val="0"/>
              </a:spcBef>
              <a:spcAft>
                <a:spcPts val="0"/>
              </a:spcAft>
              <a:buNone/>
            </a:pPr>
            <a:r>
              <a:rPr lang="en" sz="1400">
                <a:solidFill>
                  <a:srgbClr val="111111"/>
                </a:solidFill>
                <a:highlight>
                  <a:srgbClr val="FFFFFF"/>
                </a:highlight>
              </a:rPr>
              <a:t>	             Dr Ratna Sanyal</a:t>
            </a:r>
            <a:endParaRPr sz="1400">
              <a:solidFill>
                <a:srgbClr val="111111"/>
              </a:solidFill>
              <a:highlight>
                <a:srgbClr val="FFFFFF"/>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 and Technologies</a:t>
            </a:r>
            <a:endParaRPr/>
          </a:p>
        </p:txBody>
      </p:sp>
      <p:sp>
        <p:nvSpPr>
          <p:cNvPr id="185" name="Google Shape;185;p23"/>
          <p:cNvSpPr txBox="1"/>
          <p:nvPr>
            <p:ph idx="1" type="body"/>
          </p:nvPr>
        </p:nvSpPr>
        <p:spPr>
          <a:xfrm>
            <a:off x="311700" y="1266175"/>
            <a:ext cx="3630000" cy="33027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AutoNum type="arabicParenR"/>
            </a:pPr>
            <a:r>
              <a:rPr lang="en"/>
              <a:t>Geographic Information System (GIS)</a:t>
            </a:r>
            <a:endParaRPr/>
          </a:p>
          <a:p>
            <a:pPr indent="0" lvl="0" marL="0" rtl="0" algn="l">
              <a:spcBef>
                <a:spcPts val="1200"/>
              </a:spcBef>
              <a:spcAft>
                <a:spcPts val="0"/>
              </a:spcAft>
              <a:buNone/>
            </a:pPr>
            <a:r>
              <a:rPr lang="en">
                <a:solidFill>
                  <a:srgbClr val="111111"/>
                </a:solidFill>
              </a:rPr>
              <a:t>“A geographic information system (GIS) is a system that creates, manages, analyzes, and maps all types of data.”</a:t>
            </a:r>
            <a:endParaRPr>
              <a:solidFill>
                <a:srgbClr val="111111"/>
              </a:solidFill>
            </a:endParaRPr>
          </a:p>
          <a:p>
            <a:pPr indent="0" lvl="0" marL="0" rtl="0" algn="l">
              <a:spcBef>
                <a:spcPts val="0"/>
              </a:spcBef>
              <a:spcAft>
                <a:spcPts val="0"/>
              </a:spcAft>
              <a:buNone/>
            </a:pPr>
            <a:r>
              <a:t/>
            </a:r>
            <a:endParaRPr/>
          </a:p>
          <a:p>
            <a:pPr indent="0" lvl="0" marL="0" rtl="0" algn="l">
              <a:lnSpc>
                <a:spcPct val="150000"/>
              </a:lnSpc>
              <a:spcBef>
                <a:spcPts val="1200"/>
              </a:spcBef>
              <a:spcAft>
                <a:spcPts val="0"/>
              </a:spcAft>
              <a:buNone/>
            </a:pPr>
            <a:r>
              <a:rPr lang="en">
                <a:solidFill>
                  <a:srgbClr val="111111"/>
                </a:solidFill>
              </a:rPr>
              <a:t>It aids in a better understanding of geographical patterns and relationships by connecting seemingly unconnected data.</a:t>
            </a:r>
            <a:endParaRPr>
              <a:solidFill>
                <a:srgbClr val="111111"/>
              </a:solidFill>
            </a:endParaRPr>
          </a:p>
          <a:p>
            <a:pPr indent="0" lvl="0" marL="0" rtl="0" algn="l">
              <a:spcBef>
                <a:spcPts val="0"/>
              </a:spcBef>
              <a:spcAft>
                <a:spcPts val="1200"/>
              </a:spcAft>
              <a:buNone/>
            </a:pPr>
            <a:r>
              <a:t/>
            </a:r>
            <a:endParaRPr/>
          </a:p>
        </p:txBody>
      </p:sp>
      <p:sp>
        <p:nvSpPr>
          <p:cNvPr id="186" name="Google Shape;186;p23"/>
          <p:cNvSpPr txBox="1"/>
          <p:nvPr>
            <p:ph idx="2" type="body"/>
          </p:nvPr>
        </p:nvSpPr>
        <p:spPr>
          <a:xfrm>
            <a:off x="5143500" y="1266175"/>
            <a:ext cx="36888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Remote Sensing</a:t>
            </a:r>
            <a:endParaRPr/>
          </a:p>
          <a:p>
            <a:pPr indent="0" lvl="0" marL="0" rtl="0" algn="l">
              <a:lnSpc>
                <a:spcPct val="150000"/>
              </a:lnSpc>
              <a:spcBef>
                <a:spcPts val="1200"/>
              </a:spcBef>
              <a:spcAft>
                <a:spcPts val="0"/>
              </a:spcAft>
              <a:buNone/>
            </a:pPr>
            <a:r>
              <a:rPr lang="en">
                <a:solidFill>
                  <a:srgbClr val="111111"/>
                </a:solidFill>
              </a:rPr>
              <a:t>Remote sensing, which is one of the most often utilized techniques for data acquisition, provides the data that a GIS system uses.</a:t>
            </a:r>
            <a:endParaRPr>
              <a:solidFill>
                <a:srgbClr val="111111"/>
              </a:solidFill>
            </a:endParaRPr>
          </a:p>
          <a:p>
            <a:pPr indent="0" lvl="0" marL="0" rtl="0" algn="l">
              <a:lnSpc>
                <a:spcPct val="150000"/>
              </a:lnSpc>
              <a:spcBef>
                <a:spcPts val="1000"/>
              </a:spcBef>
              <a:spcAft>
                <a:spcPts val="0"/>
              </a:spcAft>
              <a:buNone/>
            </a:pPr>
            <a:r>
              <a:rPr lang="en">
                <a:solidFill>
                  <a:srgbClr val="111111"/>
                </a:solidFill>
              </a:rPr>
              <a:t>It is the process of detecting and monitoring an area’s physical features from a distance by measuring its reflected and emitted radiation.</a:t>
            </a:r>
            <a:endParaRPr sz="1600">
              <a:solidFill>
                <a:srgbClr val="111111"/>
              </a:solidFill>
            </a:endParaRPr>
          </a:p>
        </p:txBody>
      </p:sp>
      <p:pic>
        <p:nvPicPr>
          <p:cNvPr id="187" name="Google Shape;187;p23"/>
          <p:cNvPicPr preferRelativeResize="0"/>
          <p:nvPr/>
        </p:nvPicPr>
        <p:blipFill>
          <a:blip r:embed="rId3">
            <a:alphaModFix/>
          </a:blip>
          <a:stretch>
            <a:fillRect/>
          </a:stretch>
        </p:blipFill>
        <p:spPr>
          <a:xfrm>
            <a:off x="4146601" y="1152425"/>
            <a:ext cx="792000" cy="791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 and Technologies</a:t>
            </a:r>
            <a:endParaRPr/>
          </a:p>
        </p:txBody>
      </p:sp>
      <p:sp>
        <p:nvSpPr>
          <p:cNvPr id="193" name="Google Shape;193;p24"/>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Google Earth Engine</a:t>
            </a:r>
            <a:endParaRPr/>
          </a:p>
          <a:p>
            <a:pPr indent="0" lvl="0" marL="0" rtl="0" algn="l">
              <a:spcBef>
                <a:spcPts val="1200"/>
              </a:spcBef>
              <a:spcAft>
                <a:spcPts val="1200"/>
              </a:spcAft>
              <a:buNone/>
            </a:pPr>
            <a:r>
              <a:rPr lang="en" sz="1300">
                <a:solidFill>
                  <a:srgbClr val="000000"/>
                </a:solidFill>
              </a:rPr>
              <a:t>Google Earth Engine is a cloud-based geospatial analysis platform that combines a multi-petabyte catalog of satellite imagery and geospatial datasets with planetary-scale analysis capabilities.</a:t>
            </a:r>
            <a:endParaRPr/>
          </a:p>
        </p:txBody>
      </p:sp>
      <p:sp>
        <p:nvSpPr>
          <p:cNvPr id="194" name="Google Shape;194;p24"/>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	Google Colaboratory</a:t>
            </a:r>
            <a:endParaRPr/>
          </a:p>
          <a:p>
            <a:pPr indent="0" lvl="0" marL="0" rtl="0" algn="l">
              <a:spcBef>
                <a:spcPts val="1200"/>
              </a:spcBef>
              <a:spcAft>
                <a:spcPts val="0"/>
              </a:spcAft>
              <a:buNone/>
            </a:pPr>
            <a:r>
              <a:rPr lang="en" sz="1345">
                <a:solidFill>
                  <a:srgbClr val="111111"/>
                </a:solidFill>
              </a:rPr>
              <a:t>Google Colab or Colaboratory is a cloud-based framework that provides free access to Jupyter notebook and require no configuration or pre-installation of any software, with easy accessibility.</a:t>
            </a:r>
            <a:endParaRPr sz="1345">
              <a:solidFill>
                <a:srgbClr val="111111"/>
              </a:solidFill>
            </a:endParaRPr>
          </a:p>
          <a:p>
            <a:pPr indent="0" lvl="0" marL="0" rtl="0" algn="l">
              <a:spcBef>
                <a:spcPts val="1200"/>
              </a:spcBef>
              <a:spcAft>
                <a:spcPts val="1200"/>
              </a:spcAft>
              <a:buNone/>
            </a:pPr>
            <a:r>
              <a:t/>
            </a:r>
            <a:endParaRPr/>
          </a:p>
        </p:txBody>
      </p:sp>
      <p:pic>
        <p:nvPicPr>
          <p:cNvPr id="195" name="Google Shape;195;p24"/>
          <p:cNvPicPr preferRelativeResize="0"/>
          <p:nvPr/>
        </p:nvPicPr>
        <p:blipFill>
          <a:blip r:embed="rId3">
            <a:alphaModFix/>
          </a:blip>
          <a:stretch>
            <a:fillRect/>
          </a:stretch>
        </p:blipFill>
        <p:spPr>
          <a:xfrm>
            <a:off x="1692551" y="3305750"/>
            <a:ext cx="1238200" cy="1175000"/>
          </a:xfrm>
          <a:prstGeom prst="rect">
            <a:avLst/>
          </a:prstGeom>
          <a:noFill/>
          <a:ln>
            <a:noFill/>
          </a:ln>
        </p:spPr>
      </p:pic>
      <p:pic>
        <p:nvPicPr>
          <p:cNvPr id="196" name="Google Shape;196;p24"/>
          <p:cNvPicPr preferRelativeResize="0"/>
          <p:nvPr/>
        </p:nvPicPr>
        <p:blipFill>
          <a:blip r:embed="rId4">
            <a:alphaModFix/>
          </a:blip>
          <a:stretch>
            <a:fillRect/>
          </a:stretch>
        </p:blipFill>
        <p:spPr>
          <a:xfrm>
            <a:off x="6156725" y="3274150"/>
            <a:ext cx="1294725" cy="1294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 and Technologies</a:t>
            </a:r>
            <a:endParaRPr/>
          </a:p>
        </p:txBody>
      </p:sp>
      <p:sp>
        <p:nvSpPr>
          <p:cNvPr id="202" name="Google Shape;202;p2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5)	QGIS</a:t>
            </a:r>
            <a:endParaRPr/>
          </a:p>
          <a:p>
            <a:pPr indent="0" lvl="0" marL="0" rtl="0" algn="l">
              <a:lnSpc>
                <a:spcPct val="150000"/>
              </a:lnSpc>
              <a:spcBef>
                <a:spcPts val="1200"/>
              </a:spcBef>
              <a:spcAft>
                <a:spcPts val="0"/>
              </a:spcAft>
              <a:buNone/>
            </a:pPr>
            <a:r>
              <a:rPr lang="en">
                <a:solidFill>
                  <a:srgbClr val="000000"/>
                </a:solidFill>
              </a:rPr>
              <a:t>QGIS is a cross-platform desktop geographic information system application that allows you to browse, edit, print, and analyze geographical data for free.</a:t>
            </a:r>
            <a:endParaRPr>
              <a:solidFill>
                <a:srgbClr val="000000"/>
              </a:solidFill>
            </a:endParaRPr>
          </a:p>
          <a:p>
            <a:pPr indent="0" lvl="0" marL="0" rtl="0" algn="l">
              <a:lnSpc>
                <a:spcPct val="150000"/>
              </a:lnSpc>
              <a:spcBef>
                <a:spcPts val="1200"/>
              </a:spcBef>
              <a:spcAft>
                <a:spcPts val="1200"/>
              </a:spcAft>
              <a:buNone/>
            </a:pPr>
            <a:r>
              <a:t/>
            </a:r>
            <a:endParaRPr>
              <a:solidFill>
                <a:srgbClr val="000000"/>
              </a:solidFill>
            </a:endParaRPr>
          </a:p>
        </p:txBody>
      </p:sp>
      <p:sp>
        <p:nvSpPr>
          <p:cNvPr id="203" name="Google Shape;203;p25"/>
          <p:cNvSpPr txBox="1"/>
          <p:nvPr>
            <p:ph idx="2" type="body"/>
          </p:nvPr>
        </p:nvSpPr>
        <p:spPr>
          <a:xfrm>
            <a:off x="4862175"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6)	Random Forest Regression</a:t>
            </a:r>
            <a:endParaRPr/>
          </a:p>
          <a:p>
            <a:pPr indent="0" lvl="0" marL="0" rtl="0" algn="l">
              <a:lnSpc>
                <a:spcPct val="150000"/>
              </a:lnSpc>
              <a:spcBef>
                <a:spcPts val="1200"/>
              </a:spcBef>
              <a:spcAft>
                <a:spcPts val="0"/>
              </a:spcAft>
              <a:buNone/>
            </a:pPr>
            <a:r>
              <a:rPr lang="en">
                <a:solidFill>
                  <a:srgbClr val="000000"/>
                </a:solidFill>
              </a:rPr>
              <a:t>Random forest is a supervised learning algorithm. It builds a “forest” which is an ensemble of decision trees mostly trained with the “bagging” method.</a:t>
            </a:r>
            <a:endParaRPr>
              <a:solidFill>
                <a:srgbClr val="000000"/>
              </a:solidFill>
            </a:endParaRPr>
          </a:p>
          <a:p>
            <a:pPr indent="0" lvl="0" marL="0" rtl="0" algn="l">
              <a:lnSpc>
                <a:spcPct val="150000"/>
              </a:lnSpc>
              <a:spcBef>
                <a:spcPts val="0"/>
              </a:spcBef>
              <a:spcAft>
                <a:spcPts val="0"/>
              </a:spcAft>
              <a:buNone/>
            </a:pPr>
            <a:r>
              <a:t/>
            </a:r>
            <a:endParaRPr>
              <a:solidFill>
                <a:srgbClr val="000000"/>
              </a:solidFill>
            </a:endParaRPr>
          </a:p>
          <a:p>
            <a:pPr indent="0" lvl="0" marL="0" rtl="0" algn="l">
              <a:lnSpc>
                <a:spcPct val="150000"/>
              </a:lnSpc>
              <a:spcBef>
                <a:spcPts val="0"/>
              </a:spcBef>
              <a:spcAft>
                <a:spcPts val="0"/>
              </a:spcAft>
              <a:buNone/>
            </a:pPr>
            <a:r>
              <a:rPr lang="en">
                <a:solidFill>
                  <a:srgbClr val="000000"/>
                </a:solidFill>
              </a:rPr>
              <a:t>The general logic behind this bagging method is that a combination of learning models increases the overall result.</a:t>
            </a:r>
            <a:endParaRPr sz="1600">
              <a:solidFill>
                <a:srgbClr val="000000"/>
              </a:solidFill>
            </a:endParaRPr>
          </a:p>
        </p:txBody>
      </p:sp>
      <p:pic>
        <p:nvPicPr>
          <p:cNvPr id="204" name="Google Shape;204;p25"/>
          <p:cNvPicPr preferRelativeResize="0"/>
          <p:nvPr/>
        </p:nvPicPr>
        <p:blipFill>
          <a:blip r:embed="rId3">
            <a:alphaModFix/>
          </a:blip>
          <a:stretch>
            <a:fillRect/>
          </a:stretch>
        </p:blipFill>
        <p:spPr>
          <a:xfrm>
            <a:off x="1564633" y="3503625"/>
            <a:ext cx="1065250" cy="1065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10" name="Google Shape;210;p26"/>
          <p:cNvSpPr txBox="1"/>
          <p:nvPr/>
        </p:nvSpPr>
        <p:spPr>
          <a:xfrm>
            <a:off x="1329100" y="1933050"/>
            <a:ext cx="6736500" cy="12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Link to the dataset we created-</a:t>
            </a:r>
            <a:endParaRPr sz="1300"/>
          </a:p>
          <a:p>
            <a:pPr indent="0" lvl="0" marL="0" rtl="0" algn="l">
              <a:spcBef>
                <a:spcPts val="0"/>
              </a:spcBef>
              <a:spcAft>
                <a:spcPts val="0"/>
              </a:spcAft>
              <a:buNone/>
            </a:pPr>
            <a:r>
              <a:rPr lang="en" sz="1200" u="sng">
                <a:solidFill>
                  <a:schemeClr val="hlink"/>
                </a:solidFill>
                <a:latin typeface="Open Sans"/>
                <a:ea typeface="Open Sans"/>
                <a:cs typeface="Open Sans"/>
                <a:sym typeface="Open Sans"/>
                <a:hlinkClick r:id="rId3"/>
              </a:rPr>
              <a:t>https://docs.google.com/spreadsheets/d/1f_MY71GvIxfh9t_pS4JVhdkZJuJWDoWSQqzecU-ZcoI/edit#gid=0</a:t>
            </a:r>
            <a:endParaRPr sz="12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16" name="Google Shape;216;p27"/>
          <p:cNvSpPr txBox="1"/>
          <p:nvPr>
            <p:ph idx="1" type="body"/>
          </p:nvPr>
        </p:nvSpPr>
        <p:spPr>
          <a:xfrm>
            <a:off x="311700" y="3861625"/>
            <a:ext cx="8520600" cy="707400"/>
          </a:xfrm>
          <a:prstGeom prst="rect">
            <a:avLst/>
          </a:prstGeom>
        </p:spPr>
        <p:txBody>
          <a:bodyPr anchorCtr="0" anchor="t" bIns="91425" lIns="91425" spcFirstLastPara="1" rIns="91425" wrap="square" tIns="91425">
            <a:normAutofit/>
          </a:bodyPr>
          <a:lstStyle/>
          <a:p>
            <a:pPr indent="0" lvl="0" marL="171450" rtl="0" algn="ctr">
              <a:lnSpc>
                <a:spcPct val="150000"/>
              </a:lnSpc>
              <a:spcBef>
                <a:spcPts val="0"/>
              </a:spcBef>
              <a:spcAft>
                <a:spcPts val="0"/>
              </a:spcAft>
              <a:buNone/>
            </a:pPr>
            <a:r>
              <a:rPr i="1" lang="en" sz="1200">
                <a:solidFill>
                  <a:srgbClr val="000000"/>
                </a:solidFill>
                <a:latin typeface="Arial"/>
                <a:ea typeface="Arial"/>
                <a:cs typeface="Arial"/>
                <a:sym typeface="Arial"/>
              </a:rPr>
              <a:t>Table 3: Deviations calculated for each cross-section over the years and its average, standard, and absolute standard deviation for river flow analysis.</a:t>
            </a:r>
            <a:endParaRPr/>
          </a:p>
        </p:txBody>
      </p:sp>
      <p:pic>
        <p:nvPicPr>
          <p:cNvPr id="217" name="Google Shape;217;p27"/>
          <p:cNvPicPr preferRelativeResize="0"/>
          <p:nvPr/>
        </p:nvPicPr>
        <p:blipFill rotWithShape="1">
          <a:blip r:embed="rId3">
            <a:alphaModFix/>
          </a:blip>
          <a:srcRect b="40548" l="5658" r="4816" t="21115"/>
          <a:stretch/>
        </p:blipFill>
        <p:spPr>
          <a:xfrm>
            <a:off x="224600" y="1515475"/>
            <a:ext cx="8694800" cy="2112550"/>
          </a:xfrm>
          <a:prstGeom prst="rect">
            <a:avLst/>
          </a:prstGeom>
          <a:noFill/>
          <a:ln cap="flat" cmpd="sng" w="12700">
            <a:solidFill>
              <a:srgbClr val="222222"/>
            </a:solidFill>
            <a:prstDash val="solid"/>
            <a:miter lim="8000"/>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and analysis-River Flow prediction</a:t>
            </a:r>
            <a:endParaRPr/>
          </a:p>
        </p:txBody>
      </p:sp>
      <p:pic>
        <p:nvPicPr>
          <p:cNvPr id="223" name="Google Shape;223;p28"/>
          <p:cNvPicPr preferRelativeResize="0"/>
          <p:nvPr/>
        </p:nvPicPr>
        <p:blipFill>
          <a:blip r:embed="rId3">
            <a:alphaModFix/>
          </a:blip>
          <a:stretch>
            <a:fillRect/>
          </a:stretch>
        </p:blipFill>
        <p:spPr>
          <a:xfrm>
            <a:off x="2393587" y="707400"/>
            <a:ext cx="4356826" cy="4285201"/>
          </a:xfrm>
          <a:prstGeom prst="rect">
            <a:avLst/>
          </a:prstGeom>
          <a:noFill/>
          <a:ln cap="flat" cmpd="sng" w="9525">
            <a:solidFill>
              <a:srgbClr val="111111"/>
            </a:solidFill>
            <a:prstDash val="solid"/>
            <a:round/>
            <a:headEnd len="sm" w="sm" type="none"/>
            <a:tailEnd len="sm" w="sm" type="none"/>
          </a:ln>
        </p:spPr>
      </p:pic>
      <p:sp>
        <p:nvSpPr>
          <p:cNvPr id="224" name="Google Shape;224;p28"/>
          <p:cNvSpPr txBox="1"/>
          <p:nvPr/>
        </p:nvSpPr>
        <p:spPr>
          <a:xfrm>
            <a:off x="6990350" y="3730500"/>
            <a:ext cx="1965000" cy="1262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sz="1000">
                <a:solidFill>
                  <a:srgbClr val="222222"/>
                </a:solidFill>
                <a:latin typeface="Open Sans"/>
                <a:ea typeface="Open Sans"/>
                <a:cs typeface="Open Sans"/>
                <a:sym typeface="Open Sans"/>
              </a:rPr>
              <a:t>Fig:River shift observed by statistical analysis of average midline showcased from the year 2000 and 2020</a:t>
            </a:r>
            <a:endParaRPr i="1" sz="1000">
              <a:solidFill>
                <a:srgbClr val="222222"/>
              </a:solidFill>
              <a:latin typeface="Open Sans"/>
              <a:ea typeface="Open Sans"/>
              <a:cs typeface="Open Sans"/>
              <a:sym typeface="Open Sans"/>
            </a:endParaRPr>
          </a:p>
          <a:p>
            <a:pPr indent="0" lvl="0" marL="0" rtl="0" algn="l">
              <a:spcBef>
                <a:spcPts val="0"/>
              </a:spcBef>
              <a:spcAft>
                <a:spcPts val="0"/>
              </a:spcAft>
              <a:buNone/>
            </a:pPr>
            <a:r>
              <a:t/>
            </a:r>
            <a:endParaRPr sz="10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and analysis-Region of river </a:t>
            </a:r>
            <a:r>
              <a:rPr lang="en"/>
              <a:t>deviation</a:t>
            </a:r>
            <a:endParaRPr/>
          </a:p>
        </p:txBody>
      </p:sp>
      <p:pic>
        <p:nvPicPr>
          <p:cNvPr id="230" name="Google Shape;230;p29"/>
          <p:cNvPicPr preferRelativeResize="0"/>
          <p:nvPr/>
        </p:nvPicPr>
        <p:blipFill>
          <a:blip r:embed="rId3">
            <a:alphaModFix/>
          </a:blip>
          <a:stretch>
            <a:fillRect/>
          </a:stretch>
        </p:blipFill>
        <p:spPr>
          <a:xfrm>
            <a:off x="2385062" y="707400"/>
            <a:ext cx="4373876" cy="4252624"/>
          </a:xfrm>
          <a:prstGeom prst="rect">
            <a:avLst/>
          </a:prstGeom>
          <a:noFill/>
          <a:ln cap="flat" cmpd="sng" w="9525">
            <a:solidFill>
              <a:srgbClr val="111111"/>
            </a:solidFill>
            <a:prstDash val="solid"/>
            <a:round/>
            <a:headEnd len="sm" w="sm" type="none"/>
            <a:tailEnd len="sm" w="sm" type="none"/>
          </a:ln>
        </p:spPr>
      </p:pic>
      <p:sp>
        <p:nvSpPr>
          <p:cNvPr id="231" name="Google Shape;231;p29"/>
          <p:cNvSpPr txBox="1"/>
          <p:nvPr/>
        </p:nvSpPr>
        <p:spPr>
          <a:xfrm>
            <a:off x="6990350" y="3730500"/>
            <a:ext cx="1965000" cy="1262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sz="1000">
                <a:latin typeface="Open Sans"/>
                <a:ea typeface="Open Sans"/>
                <a:cs typeface="Open Sans"/>
                <a:sym typeface="Open Sans"/>
              </a:rPr>
              <a:t>Fig: Affected areas around the river as observed by plotting the maximum and minimum midline value from the year 2000 to 2020</a:t>
            </a:r>
            <a:endParaRPr sz="1000">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and analysis- Machine Learning Implementation</a:t>
            </a:r>
            <a:endParaRPr/>
          </a:p>
        </p:txBody>
      </p:sp>
      <p:sp>
        <p:nvSpPr>
          <p:cNvPr id="237" name="Google Shape;237;p30"/>
          <p:cNvSpPr txBox="1"/>
          <p:nvPr>
            <p:ph idx="1" type="body"/>
          </p:nvPr>
        </p:nvSpPr>
        <p:spPr>
          <a:xfrm>
            <a:off x="311700" y="1266325"/>
            <a:ext cx="3524100" cy="3302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a:solidFill>
                  <a:srgbClr val="000000"/>
                </a:solidFill>
              </a:rPr>
              <a:t>Using Remote Sensing, GIS and statistical methods</a:t>
            </a:r>
            <a:endParaRPr b="1">
              <a:solidFill>
                <a:srgbClr val="000000"/>
              </a:solidFill>
            </a:endParaRPr>
          </a:p>
          <a:p>
            <a:pPr indent="0" lvl="0" marL="0" rtl="0" algn="l">
              <a:spcBef>
                <a:spcPts val="0"/>
              </a:spcBef>
              <a:spcAft>
                <a:spcPts val="0"/>
              </a:spcAft>
              <a:buNone/>
            </a:pPr>
            <a:r>
              <a:t/>
            </a:r>
            <a:endParaRPr b="1">
              <a:solidFill>
                <a:srgbClr val="000000"/>
              </a:solidFill>
            </a:endParaRPr>
          </a:p>
          <a:p>
            <a:pPr indent="-325755" lvl="0" marL="457200" rtl="0" algn="l">
              <a:spcBef>
                <a:spcPts val="0"/>
              </a:spcBef>
              <a:spcAft>
                <a:spcPts val="0"/>
              </a:spcAft>
              <a:buSzPct val="100000"/>
              <a:buAutoNum type="arabicParenR"/>
            </a:pPr>
            <a:r>
              <a:rPr lang="en">
                <a:solidFill>
                  <a:srgbClr val="000000"/>
                </a:solidFill>
              </a:rPr>
              <a:t>We found out the average position of the midline along with the magnitude and direction of the midline.</a:t>
            </a:r>
            <a:endParaRPr>
              <a:solidFill>
                <a:srgbClr val="000000"/>
              </a:solidFill>
            </a:endParaRPr>
          </a:p>
          <a:p>
            <a:pPr indent="0" lvl="0" marL="457200" rtl="0" algn="l">
              <a:spcBef>
                <a:spcPts val="0"/>
              </a:spcBef>
              <a:spcAft>
                <a:spcPts val="0"/>
              </a:spcAft>
              <a:buNone/>
            </a:pPr>
            <a:r>
              <a:t/>
            </a:r>
            <a:endParaRPr>
              <a:solidFill>
                <a:srgbClr val="000000"/>
              </a:solidFill>
            </a:endParaRPr>
          </a:p>
          <a:p>
            <a:pPr indent="-325755" lvl="0" marL="457200" rtl="0" algn="l">
              <a:spcBef>
                <a:spcPts val="0"/>
              </a:spcBef>
              <a:spcAft>
                <a:spcPts val="0"/>
              </a:spcAft>
              <a:buClr>
                <a:srgbClr val="000000"/>
              </a:buClr>
              <a:buSzPct val="100000"/>
              <a:buAutoNum type="arabicParenR"/>
            </a:pPr>
            <a:r>
              <a:rPr lang="en">
                <a:solidFill>
                  <a:srgbClr val="000000"/>
                </a:solidFill>
              </a:rPr>
              <a:t>We also found out the areas prone to flooding according to the analysis of midline deviation from year 2000 to 2019.</a:t>
            </a:r>
            <a:endParaRPr>
              <a:solidFill>
                <a:srgbClr val="000000"/>
              </a:solidFill>
            </a:endParaRPr>
          </a:p>
        </p:txBody>
      </p:sp>
      <p:sp>
        <p:nvSpPr>
          <p:cNvPr id="238" name="Google Shape;238;p30"/>
          <p:cNvSpPr txBox="1"/>
          <p:nvPr>
            <p:ph idx="1" type="body"/>
          </p:nvPr>
        </p:nvSpPr>
        <p:spPr>
          <a:xfrm>
            <a:off x="4740175" y="1266325"/>
            <a:ext cx="3524100" cy="330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650">
                <a:solidFill>
                  <a:srgbClr val="000000"/>
                </a:solidFill>
              </a:rPr>
              <a:t>Using Machine Learning techniques to the previously obtained calculations and results</a:t>
            </a:r>
            <a:endParaRPr b="1" sz="1650">
              <a:solidFill>
                <a:srgbClr val="000000"/>
              </a:solidFill>
            </a:endParaRPr>
          </a:p>
          <a:p>
            <a:pPr indent="0" lvl="0" marL="0" rtl="0" algn="l">
              <a:spcBef>
                <a:spcPts val="0"/>
              </a:spcBef>
              <a:spcAft>
                <a:spcPts val="0"/>
              </a:spcAft>
              <a:buNone/>
            </a:pPr>
            <a:r>
              <a:t/>
            </a:r>
            <a:endParaRPr b="1" sz="1600">
              <a:solidFill>
                <a:srgbClr val="000000"/>
              </a:solidFill>
            </a:endParaRPr>
          </a:p>
          <a:p>
            <a:pPr indent="-330200" lvl="0" marL="457200" rtl="0" algn="l">
              <a:spcBef>
                <a:spcPts val="0"/>
              </a:spcBef>
              <a:spcAft>
                <a:spcPts val="0"/>
              </a:spcAft>
              <a:buSzPts val="1600"/>
              <a:buAutoNum type="arabicParenR"/>
            </a:pPr>
            <a:r>
              <a:rPr lang="en" sz="1600">
                <a:solidFill>
                  <a:srgbClr val="000000"/>
                </a:solidFill>
              </a:rPr>
              <a:t>We found out the </a:t>
            </a:r>
            <a:r>
              <a:rPr b="1" i="1" lang="en" sz="1600">
                <a:solidFill>
                  <a:srgbClr val="000000"/>
                </a:solidFill>
              </a:rPr>
              <a:t>predicted</a:t>
            </a:r>
            <a:r>
              <a:rPr lang="en" sz="1600">
                <a:solidFill>
                  <a:srgbClr val="000000"/>
                </a:solidFill>
              </a:rPr>
              <a:t> values of the </a:t>
            </a:r>
            <a:r>
              <a:rPr lang="en" sz="1600">
                <a:solidFill>
                  <a:srgbClr val="000000"/>
                </a:solidFill>
              </a:rPr>
              <a:t>position</a:t>
            </a:r>
            <a:r>
              <a:rPr lang="en" sz="1600">
                <a:solidFill>
                  <a:srgbClr val="000000"/>
                </a:solidFill>
              </a:rPr>
              <a:t> of the midline channel of Subansiri river for the year of 2020 and then compared it with the actual position of the midline for the year of 2020.</a:t>
            </a:r>
            <a:endParaRPr sz="1600">
              <a:solidFill>
                <a:srgbClr val="000000"/>
              </a:solidFill>
            </a:endParaRPr>
          </a:p>
          <a:p>
            <a:pPr indent="0" lvl="0" marL="457200" rtl="0" algn="l">
              <a:spcBef>
                <a:spcPts val="0"/>
              </a:spcBef>
              <a:spcAft>
                <a:spcPts val="0"/>
              </a:spcAft>
              <a:buNone/>
            </a:pPr>
            <a:r>
              <a:t/>
            </a:r>
            <a:endParaRPr>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1"/>
          <p:cNvPicPr preferRelativeResize="0"/>
          <p:nvPr/>
        </p:nvPicPr>
        <p:blipFill rotWithShape="1">
          <a:blip r:embed="rId3">
            <a:alphaModFix/>
          </a:blip>
          <a:srcRect b="0" l="0" r="0" t="9247"/>
          <a:stretch/>
        </p:blipFill>
        <p:spPr>
          <a:xfrm>
            <a:off x="152400" y="1844800"/>
            <a:ext cx="2038350" cy="1400175"/>
          </a:xfrm>
          <a:prstGeom prst="rect">
            <a:avLst/>
          </a:prstGeom>
          <a:noFill/>
          <a:ln cap="flat" cmpd="sng" w="9525">
            <a:solidFill>
              <a:srgbClr val="111111"/>
            </a:solidFill>
            <a:prstDash val="solid"/>
            <a:round/>
            <a:headEnd len="sm" w="sm" type="none"/>
            <a:tailEnd len="sm" w="sm" type="none"/>
          </a:ln>
        </p:spPr>
      </p:pic>
      <p:pic>
        <p:nvPicPr>
          <p:cNvPr id="244" name="Google Shape;244;p31"/>
          <p:cNvPicPr preferRelativeResize="0"/>
          <p:nvPr/>
        </p:nvPicPr>
        <p:blipFill rotWithShape="1">
          <a:blip r:embed="rId4">
            <a:alphaModFix/>
          </a:blip>
          <a:srcRect b="0" l="0" r="0" t="9288"/>
          <a:stretch/>
        </p:blipFill>
        <p:spPr>
          <a:xfrm>
            <a:off x="2395550" y="1880100"/>
            <a:ext cx="1828800" cy="1322000"/>
          </a:xfrm>
          <a:prstGeom prst="rect">
            <a:avLst/>
          </a:prstGeom>
          <a:noFill/>
          <a:ln cap="flat" cmpd="sng" w="9525">
            <a:solidFill>
              <a:srgbClr val="111111"/>
            </a:solidFill>
            <a:prstDash val="solid"/>
            <a:round/>
            <a:headEnd len="sm" w="sm" type="none"/>
            <a:tailEnd len="sm" w="sm" type="none"/>
          </a:ln>
        </p:spPr>
      </p:pic>
      <p:pic>
        <p:nvPicPr>
          <p:cNvPr id="245" name="Google Shape;245;p31"/>
          <p:cNvPicPr preferRelativeResize="0"/>
          <p:nvPr/>
        </p:nvPicPr>
        <p:blipFill rotWithShape="1">
          <a:blip r:embed="rId5">
            <a:alphaModFix/>
          </a:blip>
          <a:srcRect b="0" l="0" r="0" t="8692"/>
          <a:stretch/>
        </p:blipFill>
        <p:spPr>
          <a:xfrm>
            <a:off x="4524975" y="1875349"/>
            <a:ext cx="1781175" cy="1322000"/>
          </a:xfrm>
          <a:prstGeom prst="rect">
            <a:avLst/>
          </a:prstGeom>
          <a:noFill/>
          <a:ln cap="flat" cmpd="sng" w="9525">
            <a:solidFill>
              <a:srgbClr val="111111"/>
            </a:solidFill>
            <a:prstDash val="solid"/>
            <a:round/>
            <a:headEnd len="sm" w="sm" type="none"/>
            <a:tailEnd len="sm" w="sm" type="none"/>
          </a:ln>
        </p:spPr>
      </p:pic>
      <p:pic>
        <p:nvPicPr>
          <p:cNvPr id="246" name="Google Shape;246;p31"/>
          <p:cNvPicPr preferRelativeResize="0"/>
          <p:nvPr/>
        </p:nvPicPr>
        <p:blipFill rotWithShape="1">
          <a:blip r:embed="rId6">
            <a:alphaModFix/>
          </a:blip>
          <a:srcRect b="0" l="0" r="0" t="7621"/>
          <a:stretch/>
        </p:blipFill>
        <p:spPr>
          <a:xfrm>
            <a:off x="6676450" y="1880099"/>
            <a:ext cx="1933575" cy="1293425"/>
          </a:xfrm>
          <a:prstGeom prst="rect">
            <a:avLst/>
          </a:prstGeom>
          <a:noFill/>
          <a:ln cap="flat" cmpd="sng" w="9525">
            <a:solidFill>
              <a:srgbClr val="111111"/>
            </a:solidFill>
            <a:prstDash val="solid"/>
            <a:round/>
            <a:headEnd len="sm" w="sm" type="none"/>
            <a:tailEnd len="sm" w="sm" type="none"/>
          </a:ln>
        </p:spPr>
      </p:pic>
      <p:pic>
        <p:nvPicPr>
          <p:cNvPr id="247" name="Google Shape;247;p31"/>
          <p:cNvPicPr preferRelativeResize="0"/>
          <p:nvPr/>
        </p:nvPicPr>
        <p:blipFill rotWithShape="1">
          <a:blip r:embed="rId7">
            <a:alphaModFix/>
          </a:blip>
          <a:srcRect b="0" l="0" r="0" t="7621"/>
          <a:stretch/>
        </p:blipFill>
        <p:spPr>
          <a:xfrm>
            <a:off x="176225" y="3499875"/>
            <a:ext cx="1990725" cy="1293425"/>
          </a:xfrm>
          <a:prstGeom prst="rect">
            <a:avLst/>
          </a:prstGeom>
          <a:noFill/>
          <a:ln cap="flat" cmpd="sng" w="9525">
            <a:solidFill>
              <a:srgbClr val="111111"/>
            </a:solidFill>
            <a:prstDash val="solid"/>
            <a:round/>
            <a:headEnd len="sm" w="sm" type="none"/>
            <a:tailEnd len="sm" w="sm" type="none"/>
          </a:ln>
        </p:spPr>
      </p:pic>
      <p:pic>
        <p:nvPicPr>
          <p:cNvPr id="248" name="Google Shape;248;p31"/>
          <p:cNvPicPr preferRelativeResize="0"/>
          <p:nvPr/>
        </p:nvPicPr>
        <p:blipFill rotWithShape="1">
          <a:blip r:embed="rId8">
            <a:alphaModFix/>
          </a:blip>
          <a:srcRect b="0" l="0" r="0" t="7621"/>
          <a:stretch/>
        </p:blipFill>
        <p:spPr>
          <a:xfrm>
            <a:off x="2367275" y="3499875"/>
            <a:ext cx="1933575" cy="1293425"/>
          </a:xfrm>
          <a:prstGeom prst="rect">
            <a:avLst/>
          </a:prstGeom>
          <a:noFill/>
          <a:ln cap="flat" cmpd="sng" w="9525">
            <a:solidFill>
              <a:srgbClr val="111111"/>
            </a:solidFill>
            <a:prstDash val="solid"/>
            <a:round/>
            <a:headEnd len="sm" w="sm" type="none"/>
            <a:tailEnd len="sm" w="sm" type="none"/>
          </a:ln>
        </p:spPr>
      </p:pic>
      <p:pic>
        <p:nvPicPr>
          <p:cNvPr id="249" name="Google Shape;249;p31"/>
          <p:cNvPicPr preferRelativeResize="0"/>
          <p:nvPr/>
        </p:nvPicPr>
        <p:blipFill rotWithShape="1">
          <a:blip r:embed="rId9">
            <a:alphaModFix/>
          </a:blip>
          <a:srcRect b="0" l="0" r="0" t="7621"/>
          <a:stretch/>
        </p:blipFill>
        <p:spPr>
          <a:xfrm>
            <a:off x="4501175" y="3499875"/>
            <a:ext cx="1828800" cy="1293425"/>
          </a:xfrm>
          <a:prstGeom prst="rect">
            <a:avLst/>
          </a:prstGeom>
          <a:noFill/>
          <a:ln cap="flat" cmpd="sng" w="9525">
            <a:solidFill>
              <a:srgbClr val="111111"/>
            </a:solidFill>
            <a:prstDash val="solid"/>
            <a:round/>
            <a:headEnd len="sm" w="sm" type="none"/>
            <a:tailEnd len="sm" w="sm" type="none"/>
          </a:ln>
        </p:spPr>
      </p:pic>
      <p:pic>
        <p:nvPicPr>
          <p:cNvPr id="250" name="Google Shape;250;p31"/>
          <p:cNvPicPr preferRelativeResize="0"/>
          <p:nvPr/>
        </p:nvPicPr>
        <p:blipFill rotWithShape="1">
          <a:blip r:embed="rId10">
            <a:alphaModFix/>
          </a:blip>
          <a:srcRect b="0" l="0" r="0" t="5695"/>
          <a:stretch/>
        </p:blipFill>
        <p:spPr>
          <a:xfrm>
            <a:off x="6627750" y="3499874"/>
            <a:ext cx="1933575" cy="1293425"/>
          </a:xfrm>
          <a:prstGeom prst="rect">
            <a:avLst/>
          </a:prstGeom>
          <a:noFill/>
          <a:ln cap="flat" cmpd="sng" w="9525">
            <a:solidFill>
              <a:srgbClr val="111111"/>
            </a:solidFill>
            <a:prstDash val="solid"/>
            <a:round/>
            <a:headEnd len="sm" w="sm" type="none"/>
            <a:tailEnd len="sm" w="sm" type="none"/>
          </a:ln>
        </p:spPr>
      </p:pic>
      <p:sp>
        <p:nvSpPr>
          <p:cNvPr id="251" name="Google Shape;251;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obtained after training the model with Random Forest Regression</a:t>
            </a:r>
            <a:endParaRPr/>
          </a:p>
        </p:txBody>
      </p:sp>
      <p:sp>
        <p:nvSpPr>
          <p:cNvPr id="252" name="Google Shape;252;p31"/>
          <p:cNvSpPr txBox="1"/>
          <p:nvPr/>
        </p:nvSpPr>
        <p:spPr>
          <a:xfrm>
            <a:off x="663825" y="1521700"/>
            <a:ext cx="1015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Cross section-1</a:t>
            </a:r>
            <a:endParaRPr sz="900">
              <a:latin typeface="Open Sans"/>
              <a:ea typeface="Open Sans"/>
              <a:cs typeface="Open Sans"/>
              <a:sym typeface="Open Sans"/>
            </a:endParaRPr>
          </a:p>
        </p:txBody>
      </p:sp>
      <p:sp>
        <p:nvSpPr>
          <p:cNvPr id="253" name="Google Shape;253;p31"/>
          <p:cNvSpPr txBox="1"/>
          <p:nvPr/>
        </p:nvSpPr>
        <p:spPr>
          <a:xfrm>
            <a:off x="2826313" y="1521700"/>
            <a:ext cx="1015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Cross section-2</a:t>
            </a:r>
            <a:endParaRPr sz="900">
              <a:latin typeface="Open Sans"/>
              <a:ea typeface="Open Sans"/>
              <a:cs typeface="Open Sans"/>
              <a:sym typeface="Open Sans"/>
            </a:endParaRPr>
          </a:p>
        </p:txBody>
      </p:sp>
      <p:sp>
        <p:nvSpPr>
          <p:cNvPr id="254" name="Google Shape;254;p31"/>
          <p:cNvSpPr txBox="1"/>
          <p:nvPr/>
        </p:nvSpPr>
        <p:spPr>
          <a:xfrm>
            <a:off x="4942650" y="1557000"/>
            <a:ext cx="1015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Cross section-3</a:t>
            </a:r>
            <a:endParaRPr sz="900">
              <a:latin typeface="Open Sans"/>
              <a:ea typeface="Open Sans"/>
              <a:cs typeface="Open Sans"/>
              <a:sym typeface="Open Sans"/>
            </a:endParaRPr>
          </a:p>
        </p:txBody>
      </p:sp>
      <p:sp>
        <p:nvSpPr>
          <p:cNvPr id="255" name="Google Shape;255;p31"/>
          <p:cNvSpPr txBox="1"/>
          <p:nvPr/>
        </p:nvSpPr>
        <p:spPr>
          <a:xfrm>
            <a:off x="7135488" y="1557000"/>
            <a:ext cx="1015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Cross section-4</a:t>
            </a:r>
            <a:endParaRPr sz="900">
              <a:latin typeface="Open Sans"/>
              <a:ea typeface="Open Sans"/>
              <a:cs typeface="Open Sans"/>
              <a:sym typeface="Open Sans"/>
            </a:endParaRPr>
          </a:p>
        </p:txBody>
      </p:sp>
      <p:sp>
        <p:nvSpPr>
          <p:cNvPr id="256" name="Google Shape;256;p31"/>
          <p:cNvSpPr txBox="1"/>
          <p:nvPr/>
        </p:nvSpPr>
        <p:spPr>
          <a:xfrm>
            <a:off x="611000" y="3202100"/>
            <a:ext cx="1015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Cross section-5</a:t>
            </a:r>
            <a:endParaRPr sz="900">
              <a:latin typeface="Open Sans"/>
              <a:ea typeface="Open Sans"/>
              <a:cs typeface="Open Sans"/>
              <a:sym typeface="Open Sans"/>
            </a:endParaRPr>
          </a:p>
        </p:txBody>
      </p:sp>
      <p:sp>
        <p:nvSpPr>
          <p:cNvPr id="257" name="Google Shape;257;p31"/>
          <p:cNvSpPr txBox="1"/>
          <p:nvPr/>
        </p:nvSpPr>
        <p:spPr>
          <a:xfrm>
            <a:off x="2850113" y="3202100"/>
            <a:ext cx="1015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Cross section-6</a:t>
            </a:r>
            <a:endParaRPr sz="900">
              <a:latin typeface="Open Sans"/>
              <a:ea typeface="Open Sans"/>
              <a:cs typeface="Open Sans"/>
              <a:sym typeface="Open Sans"/>
            </a:endParaRPr>
          </a:p>
        </p:txBody>
      </p:sp>
      <p:sp>
        <p:nvSpPr>
          <p:cNvPr id="258" name="Google Shape;258;p31"/>
          <p:cNvSpPr txBox="1"/>
          <p:nvPr/>
        </p:nvSpPr>
        <p:spPr>
          <a:xfrm>
            <a:off x="4956550" y="3202100"/>
            <a:ext cx="1015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Cross section-7</a:t>
            </a:r>
            <a:endParaRPr sz="900">
              <a:latin typeface="Open Sans"/>
              <a:ea typeface="Open Sans"/>
              <a:cs typeface="Open Sans"/>
              <a:sym typeface="Open Sans"/>
            </a:endParaRPr>
          </a:p>
        </p:txBody>
      </p:sp>
      <p:sp>
        <p:nvSpPr>
          <p:cNvPr id="259" name="Google Shape;259;p31"/>
          <p:cNvSpPr txBox="1"/>
          <p:nvPr/>
        </p:nvSpPr>
        <p:spPr>
          <a:xfrm>
            <a:off x="7234575" y="3202100"/>
            <a:ext cx="1015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Cross section-8</a:t>
            </a:r>
            <a:endParaRPr sz="900">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2"/>
          <p:cNvPicPr preferRelativeResize="0"/>
          <p:nvPr/>
        </p:nvPicPr>
        <p:blipFill rotWithShape="1">
          <a:blip r:embed="rId3">
            <a:alphaModFix/>
          </a:blip>
          <a:srcRect b="0" l="0" r="0" t="6331"/>
          <a:stretch/>
        </p:blipFill>
        <p:spPr>
          <a:xfrm>
            <a:off x="385025" y="351500"/>
            <a:ext cx="1933575" cy="1409700"/>
          </a:xfrm>
          <a:prstGeom prst="rect">
            <a:avLst/>
          </a:prstGeom>
          <a:noFill/>
          <a:ln cap="flat" cmpd="sng" w="9525">
            <a:solidFill>
              <a:srgbClr val="111111"/>
            </a:solidFill>
            <a:prstDash val="solid"/>
            <a:round/>
            <a:headEnd len="sm" w="sm" type="none"/>
            <a:tailEnd len="sm" w="sm" type="none"/>
          </a:ln>
        </p:spPr>
      </p:pic>
      <p:pic>
        <p:nvPicPr>
          <p:cNvPr id="265" name="Google Shape;265;p32"/>
          <p:cNvPicPr preferRelativeResize="0"/>
          <p:nvPr/>
        </p:nvPicPr>
        <p:blipFill rotWithShape="1">
          <a:blip r:embed="rId4">
            <a:alphaModFix/>
          </a:blip>
          <a:srcRect b="0" l="0" r="0" t="6533"/>
          <a:stretch/>
        </p:blipFill>
        <p:spPr>
          <a:xfrm>
            <a:off x="2477075" y="395975"/>
            <a:ext cx="1876425" cy="1317600"/>
          </a:xfrm>
          <a:prstGeom prst="rect">
            <a:avLst/>
          </a:prstGeom>
          <a:noFill/>
          <a:ln cap="flat" cmpd="sng" w="9525">
            <a:solidFill>
              <a:srgbClr val="111111"/>
            </a:solidFill>
            <a:prstDash val="solid"/>
            <a:round/>
            <a:headEnd len="sm" w="sm" type="none"/>
            <a:tailEnd len="sm" w="sm" type="none"/>
          </a:ln>
        </p:spPr>
      </p:pic>
      <p:pic>
        <p:nvPicPr>
          <p:cNvPr id="266" name="Google Shape;266;p32"/>
          <p:cNvPicPr preferRelativeResize="0"/>
          <p:nvPr/>
        </p:nvPicPr>
        <p:blipFill rotWithShape="1">
          <a:blip r:embed="rId5">
            <a:alphaModFix/>
          </a:blip>
          <a:srcRect b="0" l="0" r="0" t="7893"/>
          <a:stretch/>
        </p:blipFill>
        <p:spPr>
          <a:xfrm>
            <a:off x="4617850" y="418199"/>
            <a:ext cx="1876425" cy="1333500"/>
          </a:xfrm>
          <a:prstGeom prst="rect">
            <a:avLst/>
          </a:prstGeom>
          <a:noFill/>
          <a:ln cap="flat" cmpd="sng" w="9525">
            <a:solidFill>
              <a:srgbClr val="111111"/>
            </a:solidFill>
            <a:prstDash val="solid"/>
            <a:round/>
            <a:headEnd len="sm" w="sm" type="none"/>
            <a:tailEnd len="sm" w="sm" type="none"/>
          </a:ln>
        </p:spPr>
      </p:pic>
      <p:pic>
        <p:nvPicPr>
          <p:cNvPr id="267" name="Google Shape;267;p32"/>
          <p:cNvPicPr preferRelativeResize="0"/>
          <p:nvPr/>
        </p:nvPicPr>
        <p:blipFill rotWithShape="1">
          <a:blip r:embed="rId6">
            <a:alphaModFix/>
          </a:blip>
          <a:srcRect b="0" l="0" r="0" t="7287"/>
          <a:stretch/>
        </p:blipFill>
        <p:spPr>
          <a:xfrm>
            <a:off x="6819700" y="413425"/>
            <a:ext cx="1933575" cy="1333500"/>
          </a:xfrm>
          <a:prstGeom prst="rect">
            <a:avLst/>
          </a:prstGeom>
          <a:noFill/>
          <a:ln cap="flat" cmpd="sng" w="9525">
            <a:solidFill>
              <a:srgbClr val="111111"/>
            </a:solidFill>
            <a:prstDash val="solid"/>
            <a:round/>
            <a:headEnd len="sm" w="sm" type="none"/>
            <a:tailEnd len="sm" w="sm" type="none"/>
          </a:ln>
        </p:spPr>
      </p:pic>
      <p:pic>
        <p:nvPicPr>
          <p:cNvPr id="268" name="Google Shape;268;p32"/>
          <p:cNvPicPr preferRelativeResize="0"/>
          <p:nvPr/>
        </p:nvPicPr>
        <p:blipFill rotWithShape="1">
          <a:blip r:embed="rId7">
            <a:alphaModFix/>
          </a:blip>
          <a:srcRect b="0" l="0" r="0" t="7287"/>
          <a:stretch/>
        </p:blipFill>
        <p:spPr>
          <a:xfrm>
            <a:off x="385025" y="2046275"/>
            <a:ext cx="1933575" cy="1333475"/>
          </a:xfrm>
          <a:prstGeom prst="rect">
            <a:avLst/>
          </a:prstGeom>
          <a:noFill/>
          <a:ln cap="flat" cmpd="sng" w="9525">
            <a:solidFill>
              <a:srgbClr val="111111"/>
            </a:solidFill>
            <a:prstDash val="solid"/>
            <a:round/>
            <a:headEnd len="sm" w="sm" type="none"/>
            <a:tailEnd len="sm" w="sm" type="none"/>
          </a:ln>
        </p:spPr>
      </p:pic>
      <p:pic>
        <p:nvPicPr>
          <p:cNvPr id="269" name="Google Shape;269;p32"/>
          <p:cNvPicPr preferRelativeResize="0"/>
          <p:nvPr/>
        </p:nvPicPr>
        <p:blipFill rotWithShape="1">
          <a:blip r:embed="rId8">
            <a:alphaModFix/>
          </a:blip>
          <a:srcRect b="0" l="0" r="0" t="6533"/>
          <a:stretch/>
        </p:blipFill>
        <p:spPr>
          <a:xfrm>
            <a:off x="2522375" y="2041513"/>
            <a:ext cx="1828800" cy="1333500"/>
          </a:xfrm>
          <a:prstGeom prst="rect">
            <a:avLst/>
          </a:prstGeom>
          <a:noFill/>
          <a:ln cap="flat" cmpd="sng" w="9525">
            <a:solidFill>
              <a:srgbClr val="111111"/>
            </a:solidFill>
            <a:prstDash val="solid"/>
            <a:round/>
            <a:headEnd len="sm" w="sm" type="none"/>
            <a:tailEnd len="sm" w="sm" type="none"/>
          </a:ln>
        </p:spPr>
      </p:pic>
      <p:pic>
        <p:nvPicPr>
          <p:cNvPr id="270" name="Google Shape;270;p32"/>
          <p:cNvPicPr preferRelativeResize="0"/>
          <p:nvPr/>
        </p:nvPicPr>
        <p:blipFill rotWithShape="1">
          <a:blip r:embed="rId9">
            <a:alphaModFix/>
          </a:blip>
          <a:srcRect b="0" l="0" r="0" t="7715"/>
          <a:stretch/>
        </p:blipFill>
        <p:spPr>
          <a:xfrm>
            <a:off x="4615925" y="2076925"/>
            <a:ext cx="1933575" cy="1301132"/>
          </a:xfrm>
          <a:prstGeom prst="rect">
            <a:avLst/>
          </a:prstGeom>
          <a:noFill/>
          <a:ln cap="flat" cmpd="sng" w="9525">
            <a:solidFill>
              <a:srgbClr val="111111"/>
            </a:solidFill>
            <a:prstDash val="solid"/>
            <a:round/>
            <a:headEnd len="sm" w="sm" type="none"/>
            <a:tailEnd len="sm" w="sm" type="none"/>
          </a:ln>
        </p:spPr>
      </p:pic>
      <p:pic>
        <p:nvPicPr>
          <p:cNvPr id="271" name="Google Shape;271;p32"/>
          <p:cNvPicPr preferRelativeResize="0"/>
          <p:nvPr/>
        </p:nvPicPr>
        <p:blipFill rotWithShape="1">
          <a:blip r:embed="rId10">
            <a:alphaModFix/>
          </a:blip>
          <a:srcRect b="0" l="0" r="0" t="7287"/>
          <a:stretch/>
        </p:blipFill>
        <p:spPr>
          <a:xfrm>
            <a:off x="6814250" y="2066037"/>
            <a:ext cx="1876425" cy="1322901"/>
          </a:xfrm>
          <a:prstGeom prst="rect">
            <a:avLst/>
          </a:prstGeom>
          <a:noFill/>
          <a:ln cap="flat" cmpd="sng" w="9525">
            <a:solidFill>
              <a:srgbClr val="111111"/>
            </a:solidFill>
            <a:prstDash val="solid"/>
            <a:round/>
            <a:headEnd len="sm" w="sm" type="none"/>
            <a:tailEnd len="sm" w="sm" type="none"/>
          </a:ln>
        </p:spPr>
      </p:pic>
      <p:pic>
        <p:nvPicPr>
          <p:cNvPr id="272" name="Google Shape;272;p32"/>
          <p:cNvPicPr preferRelativeResize="0"/>
          <p:nvPr/>
        </p:nvPicPr>
        <p:blipFill rotWithShape="1">
          <a:blip r:embed="rId11">
            <a:alphaModFix/>
          </a:blip>
          <a:srcRect b="0" l="0" r="0" t="7287"/>
          <a:stretch/>
        </p:blipFill>
        <p:spPr>
          <a:xfrm>
            <a:off x="371137" y="3664825"/>
            <a:ext cx="1961350" cy="1374678"/>
          </a:xfrm>
          <a:prstGeom prst="rect">
            <a:avLst/>
          </a:prstGeom>
          <a:noFill/>
          <a:ln cap="flat" cmpd="sng" w="9525">
            <a:solidFill>
              <a:srgbClr val="111111"/>
            </a:solidFill>
            <a:prstDash val="solid"/>
            <a:round/>
            <a:headEnd len="sm" w="sm" type="none"/>
            <a:tailEnd len="sm" w="sm" type="none"/>
          </a:ln>
        </p:spPr>
      </p:pic>
      <p:pic>
        <p:nvPicPr>
          <p:cNvPr id="273" name="Google Shape;273;p32"/>
          <p:cNvPicPr preferRelativeResize="0"/>
          <p:nvPr/>
        </p:nvPicPr>
        <p:blipFill rotWithShape="1">
          <a:blip r:embed="rId12">
            <a:alphaModFix/>
          </a:blip>
          <a:srcRect b="0" l="0" r="0" t="8248"/>
          <a:stretch/>
        </p:blipFill>
        <p:spPr>
          <a:xfrm>
            <a:off x="2524713" y="3666126"/>
            <a:ext cx="1876425" cy="1372061"/>
          </a:xfrm>
          <a:prstGeom prst="rect">
            <a:avLst/>
          </a:prstGeom>
          <a:noFill/>
          <a:ln cap="flat" cmpd="sng" w="9525">
            <a:solidFill>
              <a:srgbClr val="111111"/>
            </a:solidFill>
            <a:prstDash val="solid"/>
            <a:round/>
            <a:headEnd len="sm" w="sm" type="none"/>
            <a:tailEnd len="sm" w="sm" type="none"/>
          </a:ln>
        </p:spPr>
      </p:pic>
      <p:pic>
        <p:nvPicPr>
          <p:cNvPr id="274" name="Google Shape;274;p32"/>
          <p:cNvPicPr preferRelativeResize="0"/>
          <p:nvPr/>
        </p:nvPicPr>
        <p:blipFill rotWithShape="1">
          <a:blip r:embed="rId13">
            <a:alphaModFix/>
          </a:blip>
          <a:srcRect b="0" l="0" r="0" t="7019"/>
          <a:stretch/>
        </p:blipFill>
        <p:spPr>
          <a:xfrm>
            <a:off x="4617850" y="3694300"/>
            <a:ext cx="1961375" cy="1369150"/>
          </a:xfrm>
          <a:prstGeom prst="rect">
            <a:avLst/>
          </a:prstGeom>
          <a:noFill/>
          <a:ln cap="flat" cmpd="sng" w="9525">
            <a:solidFill>
              <a:srgbClr val="111111"/>
            </a:solidFill>
            <a:prstDash val="solid"/>
            <a:round/>
            <a:headEnd len="sm" w="sm" type="none"/>
            <a:tailEnd len="sm" w="sm" type="none"/>
          </a:ln>
        </p:spPr>
      </p:pic>
      <p:pic>
        <p:nvPicPr>
          <p:cNvPr id="275" name="Google Shape;275;p32"/>
          <p:cNvPicPr preferRelativeResize="0"/>
          <p:nvPr/>
        </p:nvPicPr>
        <p:blipFill rotWithShape="1">
          <a:blip r:embed="rId14">
            <a:alphaModFix/>
          </a:blip>
          <a:srcRect b="0" l="0" r="0" t="7287"/>
          <a:stretch/>
        </p:blipFill>
        <p:spPr>
          <a:xfrm>
            <a:off x="6848275" y="3708050"/>
            <a:ext cx="1876425" cy="1369150"/>
          </a:xfrm>
          <a:prstGeom prst="rect">
            <a:avLst/>
          </a:prstGeom>
          <a:noFill/>
          <a:ln cap="flat" cmpd="sng" w="9525">
            <a:solidFill>
              <a:srgbClr val="111111"/>
            </a:solidFill>
            <a:prstDash val="solid"/>
            <a:round/>
            <a:headEnd len="sm" w="sm" type="none"/>
            <a:tailEnd len="sm" w="sm" type="none"/>
          </a:ln>
        </p:spPr>
      </p:pic>
      <p:sp>
        <p:nvSpPr>
          <p:cNvPr id="276" name="Google Shape;276;p32"/>
          <p:cNvSpPr txBox="1"/>
          <p:nvPr/>
        </p:nvSpPr>
        <p:spPr>
          <a:xfrm>
            <a:off x="968725" y="28400"/>
            <a:ext cx="1015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Cross section-9</a:t>
            </a:r>
            <a:endParaRPr sz="900">
              <a:latin typeface="Open Sans"/>
              <a:ea typeface="Open Sans"/>
              <a:cs typeface="Open Sans"/>
              <a:sym typeface="Open Sans"/>
            </a:endParaRPr>
          </a:p>
        </p:txBody>
      </p:sp>
      <p:sp>
        <p:nvSpPr>
          <p:cNvPr id="277" name="Google Shape;277;p32"/>
          <p:cNvSpPr txBox="1"/>
          <p:nvPr/>
        </p:nvSpPr>
        <p:spPr>
          <a:xfrm>
            <a:off x="2955176" y="72875"/>
            <a:ext cx="1095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Cross section-10</a:t>
            </a:r>
            <a:endParaRPr sz="900">
              <a:latin typeface="Open Sans"/>
              <a:ea typeface="Open Sans"/>
              <a:cs typeface="Open Sans"/>
              <a:sym typeface="Open Sans"/>
            </a:endParaRPr>
          </a:p>
        </p:txBody>
      </p:sp>
      <p:sp>
        <p:nvSpPr>
          <p:cNvPr id="278" name="Google Shape;278;p32"/>
          <p:cNvSpPr txBox="1"/>
          <p:nvPr/>
        </p:nvSpPr>
        <p:spPr>
          <a:xfrm>
            <a:off x="5133851" y="72875"/>
            <a:ext cx="1095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Cross section-11</a:t>
            </a:r>
            <a:endParaRPr sz="900">
              <a:latin typeface="Open Sans"/>
              <a:ea typeface="Open Sans"/>
              <a:cs typeface="Open Sans"/>
              <a:sym typeface="Open Sans"/>
            </a:endParaRPr>
          </a:p>
        </p:txBody>
      </p:sp>
      <p:sp>
        <p:nvSpPr>
          <p:cNvPr id="279" name="Google Shape;279;p32"/>
          <p:cNvSpPr txBox="1"/>
          <p:nvPr/>
        </p:nvSpPr>
        <p:spPr>
          <a:xfrm>
            <a:off x="7444476" y="95100"/>
            <a:ext cx="1095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Cross section-12</a:t>
            </a:r>
            <a:endParaRPr sz="900">
              <a:latin typeface="Open Sans"/>
              <a:ea typeface="Open Sans"/>
              <a:cs typeface="Open Sans"/>
              <a:sym typeface="Open Sans"/>
            </a:endParaRPr>
          </a:p>
        </p:txBody>
      </p:sp>
      <p:sp>
        <p:nvSpPr>
          <p:cNvPr id="280" name="Google Shape;280;p32"/>
          <p:cNvSpPr txBox="1"/>
          <p:nvPr/>
        </p:nvSpPr>
        <p:spPr>
          <a:xfrm>
            <a:off x="877701" y="1773925"/>
            <a:ext cx="1064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Cross section-13</a:t>
            </a:r>
            <a:endParaRPr sz="900">
              <a:latin typeface="Open Sans"/>
              <a:ea typeface="Open Sans"/>
              <a:cs typeface="Open Sans"/>
              <a:sym typeface="Open Sans"/>
            </a:endParaRPr>
          </a:p>
        </p:txBody>
      </p:sp>
      <p:sp>
        <p:nvSpPr>
          <p:cNvPr id="281" name="Google Shape;281;p32"/>
          <p:cNvSpPr txBox="1"/>
          <p:nvPr/>
        </p:nvSpPr>
        <p:spPr>
          <a:xfrm>
            <a:off x="2976251" y="1773925"/>
            <a:ext cx="1095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Cross section-14</a:t>
            </a:r>
            <a:endParaRPr sz="900">
              <a:latin typeface="Open Sans"/>
              <a:ea typeface="Open Sans"/>
              <a:cs typeface="Open Sans"/>
              <a:sym typeface="Open Sans"/>
            </a:endParaRPr>
          </a:p>
        </p:txBody>
      </p:sp>
      <p:sp>
        <p:nvSpPr>
          <p:cNvPr id="282" name="Google Shape;282;p32"/>
          <p:cNvSpPr txBox="1"/>
          <p:nvPr/>
        </p:nvSpPr>
        <p:spPr>
          <a:xfrm>
            <a:off x="5175626" y="1796150"/>
            <a:ext cx="1095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Cross section-15</a:t>
            </a:r>
            <a:endParaRPr sz="900">
              <a:latin typeface="Open Sans"/>
              <a:ea typeface="Open Sans"/>
              <a:cs typeface="Open Sans"/>
              <a:sym typeface="Open Sans"/>
            </a:endParaRPr>
          </a:p>
        </p:txBody>
      </p:sp>
      <p:sp>
        <p:nvSpPr>
          <p:cNvPr id="283" name="Google Shape;283;p32"/>
          <p:cNvSpPr txBox="1"/>
          <p:nvPr/>
        </p:nvSpPr>
        <p:spPr>
          <a:xfrm>
            <a:off x="7375001" y="1773925"/>
            <a:ext cx="1064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Cross section-16</a:t>
            </a:r>
            <a:endParaRPr sz="900">
              <a:latin typeface="Open Sans"/>
              <a:ea typeface="Open Sans"/>
              <a:cs typeface="Open Sans"/>
              <a:sym typeface="Open Sans"/>
            </a:endParaRPr>
          </a:p>
        </p:txBody>
      </p:sp>
      <p:sp>
        <p:nvSpPr>
          <p:cNvPr id="284" name="Google Shape;284;p32"/>
          <p:cNvSpPr txBox="1"/>
          <p:nvPr/>
        </p:nvSpPr>
        <p:spPr>
          <a:xfrm>
            <a:off x="1112776" y="3400400"/>
            <a:ext cx="1095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Cross section-17</a:t>
            </a:r>
            <a:endParaRPr sz="900">
              <a:latin typeface="Open Sans"/>
              <a:ea typeface="Open Sans"/>
              <a:cs typeface="Open Sans"/>
              <a:sym typeface="Open Sans"/>
            </a:endParaRPr>
          </a:p>
        </p:txBody>
      </p:sp>
      <p:sp>
        <p:nvSpPr>
          <p:cNvPr id="285" name="Google Shape;285;p32"/>
          <p:cNvSpPr txBox="1"/>
          <p:nvPr/>
        </p:nvSpPr>
        <p:spPr>
          <a:xfrm>
            <a:off x="3067276" y="3400400"/>
            <a:ext cx="1064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Cross section-18</a:t>
            </a:r>
            <a:endParaRPr sz="900">
              <a:latin typeface="Open Sans"/>
              <a:ea typeface="Open Sans"/>
              <a:cs typeface="Open Sans"/>
              <a:sym typeface="Open Sans"/>
            </a:endParaRPr>
          </a:p>
        </p:txBody>
      </p:sp>
      <p:sp>
        <p:nvSpPr>
          <p:cNvPr id="286" name="Google Shape;286;p32"/>
          <p:cNvSpPr txBox="1"/>
          <p:nvPr/>
        </p:nvSpPr>
        <p:spPr>
          <a:xfrm>
            <a:off x="5266650" y="3400400"/>
            <a:ext cx="1064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Cross section-19</a:t>
            </a:r>
            <a:endParaRPr sz="900">
              <a:latin typeface="Open Sans"/>
              <a:ea typeface="Open Sans"/>
              <a:cs typeface="Open Sans"/>
              <a:sym typeface="Open Sans"/>
            </a:endParaRPr>
          </a:p>
        </p:txBody>
      </p:sp>
      <p:sp>
        <p:nvSpPr>
          <p:cNvPr id="287" name="Google Shape;287;p32"/>
          <p:cNvSpPr txBox="1"/>
          <p:nvPr/>
        </p:nvSpPr>
        <p:spPr>
          <a:xfrm>
            <a:off x="7390826" y="3400400"/>
            <a:ext cx="1064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Cross section-20</a:t>
            </a:r>
            <a:endParaRPr sz="900">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331950" y="55425"/>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400"/>
              <a:t>Objective</a:t>
            </a:r>
            <a:endParaRPr sz="3400"/>
          </a:p>
        </p:txBody>
      </p:sp>
      <p:sp>
        <p:nvSpPr>
          <p:cNvPr id="85" name="Google Shape;85;p15"/>
          <p:cNvSpPr/>
          <p:nvPr/>
        </p:nvSpPr>
        <p:spPr>
          <a:xfrm>
            <a:off x="1609875" y="1035500"/>
            <a:ext cx="6150600" cy="33486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txBox="1"/>
          <p:nvPr/>
        </p:nvSpPr>
        <p:spPr>
          <a:xfrm>
            <a:off x="1911900" y="1509750"/>
            <a:ext cx="54114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To investigate the changes in mid-line channel of Subansiri River using Remote Sensing &amp; GIS.</a:t>
            </a:r>
            <a:endParaRPr sz="1800">
              <a:solidFill>
                <a:schemeClr val="lt1"/>
              </a:solidFill>
              <a:latin typeface="Open Sans"/>
              <a:ea typeface="Open Sans"/>
              <a:cs typeface="Open Sans"/>
              <a:sym typeface="Open Sans"/>
            </a:endParaRPr>
          </a:p>
          <a:p>
            <a:pPr indent="-342900" lvl="0" marL="457200" rtl="0" algn="l">
              <a:lnSpc>
                <a:spcPct val="150000"/>
              </a:lnSpc>
              <a:spcBef>
                <a:spcPts val="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Predict mid-line channel of Subansiri River using AI and ML.</a:t>
            </a:r>
            <a:endParaRPr>
              <a:solidFill>
                <a:schemeClr val="lt1"/>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of Random Forest Regression</a:t>
            </a:r>
            <a:endParaRPr/>
          </a:p>
        </p:txBody>
      </p:sp>
      <p:pic>
        <p:nvPicPr>
          <p:cNvPr id="293" name="Google Shape;293;p33" title="Copy of Copy of rnd_regression_final.ipynb - Colaboratory - Google Chrome 2022-05-30 05-52-02.mp4">
            <a:hlinkClick r:id="rId3"/>
          </p:cNvPr>
          <p:cNvPicPr preferRelativeResize="0"/>
          <p:nvPr/>
        </p:nvPicPr>
        <p:blipFill>
          <a:blip r:embed="rId4">
            <a:alphaModFix/>
          </a:blip>
          <a:stretch>
            <a:fillRect/>
          </a:stretch>
        </p:blipFill>
        <p:spPr>
          <a:xfrm>
            <a:off x="2185725" y="1152425"/>
            <a:ext cx="4949033" cy="3711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4"/>
          <p:cNvSpPr txBox="1"/>
          <p:nvPr>
            <p:ph type="title"/>
          </p:nvPr>
        </p:nvSpPr>
        <p:spPr>
          <a:xfrm>
            <a:off x="311700" y="2017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after applying Random Forest Regression</a:t>
            </a:r>
            <a:endParaRPr/>
          </a:p>
        </p:txBody>
      </p:sp>
      <p:sp>
        <p:nvSpPr>
          <p:cNvPr id="299" name="Google Shape;299;p34"/>
          <p:cNvSpPr txBox="1"/>
          <p:nvPr>
            <p:ph idx="1" type="body"/>
          </p:nvPr>
        </p:nvSpPr>
        <p:spPr>
          <a:xfrm>
            <a:off x="5243425" y="962975"/>
            <a:ext cx="3558600" cy="33027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Actual values = actual position of the midline of the river for the year 2020</a:t>
            </a:r>
            <a:endParaRPr/>
          </a:p>
          <a:p>
            <a:pPr indent="0" lvl="0" marL="0" rtl="0" algn="l">
              <a:spcBef>
                <a:spcPts val="1200"/>
              </a:spcBef>
              <a:spcAft>
                <a:spcPts val="0"/>
              </a:spcAft>
              <a:buNone/>
            </a:pPr>
            <a:r>
              <a:rPr lang="en">
                <a:highlight>
                  <a:srgbClr val="FFD966"/>
                </a:highlight>
              </a:rPr>
              <a:t>Predicted values = predicted position of midline of the river for the year 2020</a:t>
            </a:r>
            <a:endParaRPr>
              <a:highlight>
                <a:srgbClr val="FFD966"/>
              </a:highlight>
            </a:endParaRPr>
          </a:p>
          <a:p>
            <a:pPr indent="0" lvl="0" marL="0" rtl="0" algn="l">
              <a:spcBef>
                <a:spcPts val="1200"/>
              </a:spcBef>
              <a:spcAft>
                <a:spcPts val="0"/>
              </a:spcAft>
              <a:buNone/>
            </a:pPr>
            <a:r>
              <a:rPr lang="en">
                <a:highlight>
                  <a:srgbClr val="FFD966"/>
                </a:highlight>
              </a:rPr>
              <a:t>R</a:t>
            </a:r>
            <a:r>
              <a:rPr baseline="30000" lang="en">
                <a:highlight>
                  <a:srgbClr val="FFD966"/>
                </a:highlight>
              </a:rPr>
              <a:t>2 </a:t>
            </a:r>
            <a:r>
              <a:rPr lang="en">
                <a:highlight>
                  <a:srgbClr val="FFD966"/>
                </a:highlight>
              </a:rPr>
              <a:t>score = The R</a:t>
            </a:r>
            <a:r>
              <a:rPr baseline="30000" lang="en">
                <a:highlight>
                  <a:srgbClr val="FFD966"/>
                </a:highlight>
              </a:rPr>
              <a:t>2 </a:t>
            </a:r>
            <a:r>
              <a:rPr lang="en">
                <a:highlight>
                  <a:srgbClr val="FFD966"/>
                </a:highlight>
              </a:rPr>
              <a:t>score is a statistical description of how the samples fit along a linear model.</a:t>
            </a:r>
            <a:endParaRPr>
              <a:highlight>
                <a:srgbClr val="FFD966"/>
              </a:highlight>
            </a:endParaRPr>
          </a:p>
          <a:p>
            <a:pPr indent="0" lvl="0" marL="0" rtl="0" algn="l">
              <a:spcBef>
                <a:spcPts val="1200"/>
              </a:spcBef>
              <a:spcAft>
                <a:spcPts val="0"/>
              </a:spcAft>
              <a:buNone/>
            </a:pPr>
            <a:r>
              <a:rPr lang="en"/>
              <a:t>Error</a:t>
            </a:r>
            <a:r>
              <a:rPr lang="en"/>
              <a:t>= Actual values - Predicted values</a:t>
            </a:r>
            <a:endParaRPr/>
          </a:p>
          <a:p>
            <a:pPr indent="0" lvl="0" marL="0" rtl="0" algn="l">
              <a:spcBef>
                <a:spcPts val="1200"/>
              </a:spcBef>
              <a:spcAft>
                <a:spcPts val="1200"/>
              </a:spcAft>
              <a:buNone/>
            </a:pPr>
            <a:r>
              <a:rPr lang="en"/>
              <a:t>RMSE = (Square root of the sum of squares of error values) / (total number of values)</a:t>
            </a:r>
            <a:endParaRPr/>
          </a:p>
        </p:txBody>
      </p:sp>
      <p:pic>
        <p:nvPicPr>
          <p:cNvPr id="300" name="Google Shape;300;p34"/>
          <p:cNvPicPr preferRelativeResize="0"/>
          <p:nvPr/>
        </p:nvPicPr>
        <p:blipFill>
          <a:blip r:embed="rId3">
            <a:alphaModFix/>
          </a:blip>
          <a:stretch>
            <a:fillRect/>
          </a:stretch>
        </p:blipFill>
        <p:spPr>
          <a:xfrm>
            <a:off x="408375" y="909150"/>
            <a:ext cx="4541676" cy="38573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and analysis</a:t>
            </a:r>
            <a:endParaRPr/>
          </a:p>
        </p:txBody>
      </p:sp>
      <p:sp>
        <p:nvSpPr>
          <p:cNvPr id="306" name="Google Shape;306;p35"/>
          <p:cNvSpPr txBox="1"/>
          <p:nvPr>
            <p:ph idx="1" type="body"/>
          </p:nvPr>
        </p:nvSpPr>
        <p:spPr>
          <a:xfrm>
            <a:off x="0" y="1012525"/>
            <a:ext cx="2910000" cy="4014000"/>
          </a:xfrm>
          <a:prstGeom prst="rect">
            <a:avLst/>
          </a:prstGeom>
        </p:spPr>
        <p:txBody>
          <a:bodyPr anchorCtr="0" anchor="t" bIns="91425" lIns="91425" spcFirstLastPara="1" rIns="91425" wrap="square" tIns="91425">
            <a:normAutofit/>
          </a:bodyPr>
          <a:lstStyle/>
          <a:p>
            <a:pPr indent="-303164" lvl="0" marL="457200" rtl="0" algn="l">
              <a:spcBef>
                <a:spcPts val="0"/>
              </a:spcBef>
              <a:spcAft>
                <a:spcPts val="0"/>
              </a:spcAft>
              <a:buSzPts val="1174"/>
              <a:buAutoNum type="arabicParenR"/>
            </a:pPr>
            <a:r>
              <a:rPr lang="en" sz="1174"/>
              <a:t>The midline of the river channel is migrating towards the west overall. </a:t>
            </a:r>
            <a:endParaRPr sz="1174"/>
          </a:p>
          <a:p>
            <a:pPr indent="0" lvl="0" marL="457200" rtl="0" algn="l">
              <a:spcBef>
                <a:spcPts val="1200"/>
              </a:spcBef>
              <a:spcAft>
                <a:spcPts val="1200"/>
              </a:spcAft>
              <a:buNone/>
            </a:pPr>
            <a:r>
              <a:t/>
            </a:r>
            <a:endParaRPr/>
          </a:p>
        </p:txBody>
      </p:sp>
      <p:pic>
        <p:nvPicPr>
          <p:cNvPr id="307" name="Google Shape;307;p35"/>
          <p:cNvPicPr preferRelativeResize="0"/>
          <p:nvPr/>
        </p:nvPicPr>
        <p:blipFill>
          <a:blip r:embed="rId3">
            <a:alphaModFix/>
          </a:blip>
          <a:stretch>
            <a:fillRect/>
          </a:stretch>
        </p:blipFill>
        <p:spPr>
          <a:xfrm>
            <a:off x="519075" y="2015700"/>
            <a:ext cx="2348800" cy="2871824"/>
          </a:xfrm>
          <a:prstGeom prst="rect">
            <a:avLst/>
          </a:prstGeom>
          <a:noFill/>
          <a:ln cap="flat" cmpd="sng" w="9525">
            <a:solidFill>
              <a:srgbClr val="111111"/>
            </a:solidFill>
            <a:prstDash val="solid"/>
            <a:round/>
            <a:headEnd len="sm" w="sm" type="none"/>
            <a:tailEnd len="sm" w="sm" type="none"/>
          </a:ln>
        </p:spPr>
      </p:pic>
      <p:sp>
        <p:nvSpPr>
          <p:cNvPr id="308" name="Google Shape;308;p35"/>
          <p:cNvSpPr txBox="1"/>
          <p:nvPr>
            <p:ph idx="1" type="body"/>
          </p:nvPr>
        </p:nvSpPr>
        <p:spPr>
          <a:xfrm>
            <a:off x="2980125" y="1012525"/>
            <a:ext cx="2841000" cy="401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t>2) The river projects should not be planned near the regions marked in orange surrounding cross sections 5 to 11 as it is the most prone to flooding.</a:t>
            </a:r>
            <a:endParaRPr sz="1150"/>
          </a:p>
          <a:p>
            <a:pPr indent="0" lvl="0" marL="457200" rtl="0" algn="l">
              <a:spcBef>
                <a:spcPts val="1200"/>
              </a:spcBef>
              <a:spcAft>
                <a:spcPts val="1200"/>
              </a:spcAft>
              <a:buNone/>
            </a:pPr>
            <a:r>
              <a:t/>
            </a:r>
            <a:endParaRPr/>
          </a:p>
        </p:txBody>
      </p:sp>
      <p:pic>
        <p:nvPicPr>
          <p:cNvPr id="309" name="Google Shape;309;p35"/>
          <p:cNvPicPr preferRelativeResize="0"/>
          <p:nvPr/>
        </p:nvPicPr>
        <p:blipFill>
          <a:blip r:embed="rId4">
            <a:alphaModFix/>
          </a:blip>
          <a:stretch>
            <a:fillRect/>
          </a:stretch>
        </p:blipFill>
        <p:spPr>
          <a:xfrm>
            <a:off x="3041500" y="2015700"/>
            <a:ext cx="2648124" cy="2871824"/>
          </a:xfrm>
          <a:prstGeom prst="rect">
            <a:avLst/>
          </a:prstGeom>
          <a:noFill/>
          <a:ln cap="flat" cmpd="sng" w="9525">
            <a:solidFill>
              <a:srgbClr val="111111"/>
            </a:solidFill>
            <a:prstDash val="solid"/>
            <a:round/>
            <a:headEnd len="sm" w="sm" type="none"/>
            <a:tailEnd len="sm" w="sm" type="none"/>
          </a:ln>
        </p:spPr>
      </p:pic>
      <p:sp>
        <p:nvSpPr>
          <p:cNvPr id="310" name="Google Shape;310;p35"/>
          <p:cNvSpPr txBox="1"/>
          <p:nvPr/>
        </p:nvSpPr>
        <p:spPr>
          <a:xfrm>
            <a:off x="4839225" y="2452625"/>
            <a:ext cx="98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Open Sans"/>
                <a:ea typeface="Open Sans"/>
                <a:cs typeface="Open Sans"/>
                <a:sym typeface="Open Sans"/>
              </a:rPr>
              <a:t>Cross section 5</a:t>
            </a:r>
            <a:endParaRPr b="1" sz="800">
              <a:latin typeface="Open Sans"/>
              <a:ea typeface="Open Sans"/>
              <a:cs typeface="Open Sans"/>
              <a:sym typeface="Open Sans"/>
            </a:endParaRPr>
          </a:p>
        </p:txBody>
      </p:sp>
      <p:sp>
        <p:nvSpPr>
          <p:cNvPr id="311" name="Google Shape;311;p35"/>
          <p:cNvSpPr txBox="1"/>
          <p:nvPr/>
        </p:nvSpPr>
        <p:spPr>
          <a:xfrm>
            <a:off x="4700350" y="3405850"/>
            <a:ext cx="2111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Open Sans"/>
                <a:ea typeface="Open Sans"/>
                <a:cs typeface="Open Sans"/>
                <a:sym typeface="Open Sans"/>
              </a:rPr>
              <a:t>Cross section 11</a:t>
            </a:r>
            <a:endParaRPr b="1" sz="800">
              <a:latin typeface="Open Sans"/>
              <a:ea typeface="Open Sans"/>
              <a:cs typeface="Open Sans"/>
              <a:sym typeface="Open Sans"/>
            </a:endParaRPr>
          </a:p>
        </p:txBody>
      </p:sp>
      <p:sp>
        <p:nvSpPr>
          <p:cNvPr id="312" name="Google Shape;312;p35"/>
          <p:cNvSpPr/>
          <p:nvPr/>
        </p:nvSpPr>
        <p:spPr>
          <a:xfrm rot="5400000">
            <a:off x="4778700" y="3010525"/>
            <a:ext cx="851400" cy="147600"/>
          </a:xfrm>
          <a:prstGeom prst="lef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p:nvPr/>
        </p:nvSpPr>
        <p:spPr>
          <a:xfrm>
            <a:off x="781875" y="3234125"/>
            <a:ext cx="729900" cy="870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txBox="1"/>
          <p:nvPr>
            <p:ph idx="1" type="body"/>
          </p:nvPr>
        </p:nvSpPr>
        <p:spPr>
          <a:xfrm>
            <a:off x="6060500" y="1012525"/>
            <a:ext cx="2984100" cy="401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t>3</a:t>
            </a:r>
            <a:r>
              <a:rPr lang="en" sz="1150"/>
              <a:t>) </a:t>
            </a:r>
            <a:r>
              <a:rPr lang="en" sz="1174"/>
              <a:t>In 2000 the channel was divided into two sub channels and throughout the years it merged into the main channel due to midline channel migration towards the left bank(west).</a:t>
            </a:r>
            <a:endParaRPr sz="1150"/>
          </a:p>
          <a:p>
            <a:pPr indent="0" lvl="0" marL="457200" rtl="0" algn="l">
              <a:spcBef>
                <a:spcPts val="1200"/>
              </a:spcBef>
              <a:spcAft>
                <a:spcPts val="1200"/>
              </a:spcAft>
              <a:buNone/>
            </a:pPr>
            <a:r>
              <a:t/>
            </a:r>
            <a:endParaRPr/>
          </a:p>
        </p:txBody>
      </p:sp>
      <p:pic>
        <p:nvPicPr>
          <p:cNvPr id="315" name="Google Shape;315;p35"/>
          <p:cNvPicPr preferRelativeResize="0"/>
          <p:nvPr/>
        </p:nvPicPr>
        <p:blipFill>
          <a:blip r:embed="rId5">
            <a:alphaModFix/>
          </a:blip>
          <a:stretch>
            <a:fillRect/>
          </a:stretch>
        </p:blipFill>
        <p:spPr>
          <a:xfrm>
            <a:off x="6097550" y="2150425"/>
            <a:ext cx="2841000" cy="2636850"/>
          </a:xfrm>
          <a:prstGeom prst="rect">
            <a:avLst/>
          </a:prstGeom>
          <a:noFill/>
          <a:ln>
            <a:noFill/>
          </a:ln>
        </p:spPr>
      </p:pic>
      <p:sp>
        <p:nvSpPr>
          <p:cNvPr id="316" name="Google Shape;316;p35"/>
          <p:cNvSpPr txBox="1"/>
          <p:nvPr/>
        </p:nvSpPr>
        <p:spPr>
          <a:xfrm>
            <a:off x="6581825" y="4835700"/>
            <a:ext cx="2398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(Satellite images obtained from GEE)</a:t>
            </a:r>
            <a:endParaRPr sz="800">
              <a:latin typeface="Open Sans"/>
              <a:ea typeface="Open Sans"/>
              <a:cs typeface="Open Sans"/>
              <a:sym typeface="Open Sans"/>
            </a:endParaRPr>
          </a:p>
        </p:txBody>
      </p:sp>
      <p:sp>
        <p:nvSpPr>
          <p:cNvPr id="317" name="Google Shape;317;p35"/>
          <p:cNvSpPr txBox="1"/>
          <p:nvPr/>
        </p:nvSpPr>
        <p:spPr>
          <a:xfrm>
            <a:off x="747100" y="3234125"/>
            <a:ext cx="882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Open Sans"/>
                <a:ea typeface="Open Sans"/>
                <a:cs typeface="Open Sans"/>
                <a:sym typeface="Open Sans"/>
              </a:rPr>
              <a:t>Overall migration towards the left</a:t>
            </a:r>
            <a:endParaRPr b="1" sz="10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and analysis</a:t>
            </a:r>
            <a:endParaRPr/>
          </a:p>
        </p:txBody>
      </p:sp>
      <p:sp>
        <p:nvSpPr>
          <p:cNvPr id="323" name="Google Shape;323;p36"/>
          <p:cNvSpPr txBox="1"/>
          <p:nvPr>
            <p:ph idx="1" type="body"/>
          </p:nvPr>
        </p:nvSpPr>
        <p:spPr>
          <a:xfrm>
            <a:off x="177600" y="1012525"/>
            <a:ext cx="2910000" cy="401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50"/>
              <a:t>4</a:t>
            </a:r>
            <a:r>
              <a:rPr lang="en" sz="1150"/>
              <a:t>) The random forest regression model gives the best prediction for cross section 5 with R</a:t>
            </a:r>
            <a:r>
              <a:rPr baseline="30000" lang="en" sz="1150"/>
              <a:t>2 </a:t>
            </a:r>
            <a:r>
              <a:rPr lang="en" sz="1150"/>
              <a:t> score of 0.9943.</a:t>
            </a:r>
            <a:endParaRPr/>
          </a:p>
        </p:txBody>
      </p:sp>
      <p:pic>
        <p:nvPicPr>
          <p:cNvPr id="324" name="Google Shape;324;p36"/>
          <p:cNvPicPr preferRelativeResize="0"/>
          <p:nvPr/>
        </p:nvPicPr>
        <p:blipFill rotWithShape="1">
          <a:blip r:embed="rId3">
            <a:alphaModFix/>
          </a:blip>
          <a:srcRect b="0" l="0" r="0" t="7621"/>
          <a:stretch/>
        </p:blipFill>
        <p:spPr>
          <a:xfrm>
            <a:off x="252525" y="2390000"/>
            <a:ext cx="2736275" cy="1830375"/>
          </a:xfrm>
          <a:prstGeom prst="rect">
            <a:avLst/>
          </a:prstGeom>
          <a:noFill/>
          <a:ln cap="flat" cmpd="sng" w="9525">
            <a:solidFill>
              <a:srgbClr val="111111"/>
            </a:solidFill>
            <a:prstDash val="solid"/>
            <a:round/>
            <a:headEnd len="sm" w="sm" type="none"/>
            <a:tailEnd len="sm" w="sm" type="none"/>
          </a:ln>
        </p:spPr>
      </p:pic>
      <p:sp>
        <p:nvSpPr>
          <p:cNvPr id="325" name="Google Shape;325;p36"/>
          <p:cNvSpPr txBox="1"/>
          <p:nvPr/>
        </p:nvSpPr>
        <p:spPr>
          <a:xfrm>
            <a:off x="159525" y="2124575"/>
            <a:ext cx="3153300" cy="8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Cross section 5: best fit</a:t>
            </a:r>
            <a:endParaRPr sz="1200">
              <a:latin typeface="Open Sans"/>
              <a:ea typeface="Open Sans"/>
              <a:cs typeface="Open Sans"/>
              <a:sym typeface="Open Sans"/>
            </a:endParaRPr>
          </a:p>
          <a:p>
            <a:pPr indent="0" lvl="0" marL="0" rtl="0" algn="l">
              <a:spcBef>
                <a:spcPts val="0"/>
              </a:spcBef>
              <a:spcAft>
                <a:spcPts val="0"/>
              </a:spcAft>
              <a:buNone/>
            </a:pPr>
            <a:r>
              <a:t/>
            </a:r>
            <a:endParaRPr sz="1000">
              <a:latin typeface="Open Sans"/>
              <a:ea typeface="Open Sans"/>
              <a:cs typeface="Open Sans"/>
              <a:sym typeface="Open Sans"/>
            </a:endParaRPr>
          </a:p>
          <a:p>
            <a:pPr indent="0" lvl="0" marL="0" rtl="0" algn="l">
              <a:spcBef>
                <a:spcPts val="0"/>
              </a:spcBef>
              <a:spcAft>
                <a:spcPts val="0"/>
              </a:spcAft>
              <a:buNone/>
            </a:pPr>
            <a:r>
              <a:t/>
            </a:r>
            <a:endParaRPr sz="1000">
              <a:latin typeface="Open Sans"/>
              <a:ea typeface="Open Sans"/>
              <a:cs typeface="Open Sans"/>
              <a:sym typeface="Open Sans"/>
            </a:endParaRPr>
          </a:p>
          <a:p>
            <a:pPr indent="0" lvl="0" marL="1371600" rtl="0" algn="l">
              <a:spcBef>
                <a:spcPts val="0"/>
              </a:spcBef>
              <a:spcAft>
                <a:spcPts val="0"/>
              </a:spcAft>
              <a:buNone/>
            </a:pPr>
            <a:r>
              <a:rPr lang="en" sz="1150">
                <a:solidFill>
                  <a:schemeClr val="dk2"/>
                </a:solidFill>
                <a:latin typeface="Open Sans"/>
                <a:ea typeface="Open Sans"/>
                <a:cs typeface="Open Sans"/>
                <a:sym typeface="Open Sans"/>
              </a:rPr>
              <a:t>        </a:t>
            </a:r>
            <a:r>
              <a:rPr lang="en" sz="1000">
                <a:latin typeface="Open Sans"/>
                <a:ea typeface="Open Sans"/>
                <a:cs typeface="Open Sans"/>
                <a:sym typeface="Open Sans"/>
              </a:rPr>
              <a:t> </a:t>
            </a:r>
            <a:endParaRPr sz="1000">
              <a:latin typeface="Open Sans"/>
              <a:ea typeface="Open Sans"/>
              <a:cs typeface="Open Sans"/>
              <a:sym typeface="Open Sans"/>
            </a:endParaRPr>
          </a:p>
        </p:txBody>
      </p:sp>
      <p:pic>
        <p:nvPicPr>
          <p:cNvPr id="326" name="Google Shape;326;p36"/>
          <p:cNvPicPr preferRelativeResize="0"/>
          <p:nvPr/>
        </p:nvPicPr>
        <p:blipFill rotWithShape="1">
          <a:blip r:embed="rId4">
            <a:alphaModFix/>
          </a:blip>
          <a:srcRect b="0" l="0" r="0" t="7287"/>
          <a:stretch/>
        </p:blipFill>
        <p:spPr>
          <a:xfrm>
            <a:off x="3544675" y="2422500"/>
            <a:ext cx="2780450" cy="1830375"/>
          </a:xfrm>
          <a:prstGeom prst="rect">
            <a:avLst/>
          </a:prstGeom>
          <a:noFill/>
          <a:ln cap="flat" cmpd="sng" w="9525">
            <a:solidFill>
              <a:srgbClr val="000000"/>
            </a:solidFill>
            <a:prstDash val="solid"/>
            <a:round/>
            <a:headEnd len="sm" w="sm" type="none"/>
            <a:tailEnd len="sm" w="sm" type="none"/>
          </a:ln>
        </p:spPr>
      </p:pic>
      <p:sp>
        <p:nvSpPr>
          <p:cNvPr id="327" name="Google Shape;327;p36"/>
          <p:cNvSpPr txBox="1"/>
          <p:nvPr>
            <p:ph idx="1" type="body"/>
          </p:nvPr>
        </p:nvSpPr>
        <p:spPr>
          <a:xfrm>
            <a:off x="3457800" y="1012525"/>
            <a:ext cx="2910000" cy="247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50"/>
              <a:t>5</a:t>
            </a:r>
            <a:r>
              <a:rPr lang="en" sz="1150"/>
              <a:t>) The random forest regression model gives the worst prediction for cross section 16 with R</a:t>
            </a:r>
            <a:r>
              <a:rPr baseline="30000" lang="en" sz="1150"/>
              <a:t>2 </a:t>
            </a:r>
            <a:r>
              <a:rPr lang="en" sz="1150"/>
              <a:t> score of 0.6654.</a:t>
            </a:r>
            <a:endParaRPr/>
          </a:p>
        </p:txBody>
      </p:sp>
      <p:sp>
        <p:nvSpPr>
          <p:cNvPr id="328" name="Google Shape;328;p36"/>
          <p:cNvSpPr txBox="1"/>
          <p:nvPr/>
        </p:nvSpPr>
        <p:spPr>
          <a:xfrm>
            <a:off x="-60700" y="4274675"/>
            <a:ext cx="30495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chemeClr val="dk2"/>
                </a:solidFill>
                <a:latin typeface="Open Sans"/>
                <a:ea typeface="Open Sans"/>
                <a:cs typeface="Open Sans"/>
                <a:sym typeface="Open Sans"/>
              </a:rPr>
              <a:t>                         </a:t>
            </a:r>
            <a:endParaRPr sz="1150">
              <a:solidFill>
                <a:schemeClr val="dk2"/>
              </a:solidFill>
              <a:latin typeface="Open Sans"/>
              <a:ea typeface="Open Sans"/>
              <a:cs typeface="Open Sans"/>
              <a:sym typeface="Open Sans"/>
            </a:endParaRPr>
          </a:p>
          <a:p>
            <a:pPr indent="0" lvl="0" marL="0" rtl="0" algn="l">
              <a:spcBef>
                <a:spcPts val="0"/>
              </a:spcBef>
              <a:spcAft>
                <a:spcPts val="0"/>
              </a:spcAft>
              <a:buNone/>
            </a:pPr>
            <a:r>
              <a:rPr lang="en" sz="1150">
                <a:solidFill>
                  <a:schemeClr val="dk2"/>
                </a:solidFill>
                <a:latin typeface="Open Sans"/>
                <a:ea typeface="Open Sans"/>
                <a:cs typeface="Open Sans"/>
                <a:sym typeface="Open Sans"/>
              </a:rPr>
              <a:t>                             </a:t>
            </a:r>
            <a:r>
              <a:rPr lang="en" sz="1150">
                <a:solidFill>
                  <a:schemeClr val="dk2"/>
                </a:solidFill>
                <a:latin typeface="Open Sans"/>
                <a:ea typeface="Open Sans"/>
                <a:cs typeface="Open Sans"/>
                <a:sym typeface="Open Sans"/>
              </a:rPr>
              <a:t>R</a:t>
            </a:r>
            <a:r>
              <a:rPr baseline="30000" lang="en" sz="1150">
                <a:solidFill>
                  <a:schemeClr val="dk2"/>
                </a:solidFill>
                <a:latin typeface="Open Sans"/>
                <a:ea typeface="Open Sans"/>
                <a:cs typeface="Open Sans"/>
                <a:sym typeface="Open Sans"/>
              </a:rPr>
              <a:t>2</a:t>
            </a:r>
            <a:r>
              <a:rPr lang="en" sz="1000">
                <a:latin typeface="Open Sans"/>
                <a:ea typeface="Open Sans"/>
                <a:cs typeface="Open Sans"/>
                <a:sym typeface="Open Sans"/>
              </a:rPr>
              <a:t> score: 0.9943</a:t>
            </a:r>
            <a:endParaRPr sz="1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329" name="Google Shape;329;p36"/>
          <p:cNvSpPr txBox="1"/>
          <p:nvPr/>
        </p:nvSpPr>
        <p:spPr>
          <a:xfrm>
            <a:off x="3457800" y="2144700"/>
            <a:ext cx="3447900" cy="8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Cross section 16: worst fit</a:t>
            </a:r>
            <a:endParaRPr sz="1200">
              <a:latin typeface="Open Sans"/>
              <a:ea typeface="Open Sans"/>
              <a:cs typeface="Open Sans"/>
              <a:sym typeface="Open Sans"/>
            </a:endParaRPr>
          </a:p>
          <a:p>
            <a:pPr indent="0" lvl="0" marL="0" rtl="0" algn="l">
              <a:spcBef>
                <a:spcPts val="0"/>
              </a:spcBef>
              <a:spcAft>
                <a:spcPts val="0"/>
              </a:spcAft>
              <a:buNone/>
            </a:pPr>
            <a:r>
              <a:t/>
            </a:r>
            <a:endParaRPr sz="1000">
              <a:latin typeface="Open Sans"/>
              <a:ea typeface="Open Sans"/>
              <a:cs typeface="Open Sans"/>
              <a:sym typeface="Open Sans"/>
            </a:endParaRPr>
          </a:p>
          <a:p>
            <a:pPr indent="0" lvl="0" marL="0" rtl="0" algn="l">
              <a:spcBef>
                <a:spcPts val="0"/>
              </a:spcBef>
              <a:spcAft>
                <a:spcPts val="0"/>
              </a:spcAft>
              <a:buNone/>
            </a:pPr>
            <a:r>
              <a:t/>
            </a:r>
            <a:endParaRPr sz="1000">
              <a:latin typeface="Open Sans"/>
              <a:ea typeface="Open Sans"/>
              <a:cs typeface="Open Sans"/>
              <a:sym typeface="Open Sans"/>
            </a:endParaRPr>
          </a:p>
          <a:p>
            <a:pPr indent="0" lvl="0" marL="1371600" rtl="0" algn="l">
              <a:spcBef>
                <a:spcPts val="0"/>
              </a:spcBef>
              <a:spcAft>
                <a:spcPts val="0"/>
              </a:spcAft>
              <a:buNone/>
            </a:pPr>
            <a:r>
              <a:rPr lang="en" sz="1150">
                <a:solidFill>
                  <a:schemeClr val="dk2"/>
                </a:solidFill>
                <a:latin typeface="Open Sans"/>
                <a:ea typeface="Open Sans"/>
                <a:cs typeface="Open Sans"/>
                <a:sym typeface="Open Sans"/>
              </a:rPr>
              <a:t>        </a:t>
            </a:r>
            <a:r>
              <a:rPr lang="en" sz="1000">
                <a:latin typeface="Open Sans"/>
                <a:ea typeface="Open Sans"/>
                <a:cs typeface="Open Sans"/>
                <a:sym typeface="Open Sans"/>
              </a:rPr>
              <a:t> </a:t>
            </a:r>
            <a:endParaRPr sz="1000">
              <a:latin typeface="Open Sans"/>
              <a:ea typeface="Open Sans"/>
              <a:cs typeface="Open Sans"/>
              <a:sym typeface="Open Sans"/>
            </a:endParaRPr>
          </a:p>
        </p:txBody>
      </p:sp>
      <p:sp>
        <p:nvSpPr>
          <p:cNvPr id="330" name="Google Shape;330;p36"/>
          <p:cNvSpPr txBox="1"/>
          <p:nvPr/>
        </p:nvSpPr>
        <p:spPr>
          <a:xfrm>
            <a:off x="3657000" y="4274675"/>
            <a:ext cx="30495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chemeClr val="dk2"/>
                </a:solidFill>
                <a:latin typeface="Open Sans"/>
                <a:ea typeface="Open Sans"/>
                <a:cs typeface="Open Sans"/>
                <a:sym typeface="Open Sans"/>
              </a:rPr>
              <a:t>                         </a:t>
            </a:r>
            <a:endParaRPr sz="1150">
              <a:solidFill>
                <a:schemeClr val="dk2"/>
              </a:solidFill>
              <a:latin typeface="Open Sans"/>
              <a:ea typeface="Open Sans"/>
              <a:cs typeface="Open Sans"/>
              <a:sym typeface="Open Sans"/>
            </a:endParaRPr>
          </a:p>
          <a:p>
            <a:pPr indent="0" lvl="0" marL="0" rtl="0" algn="l">
              <a:spcBef>
                <a:spcPts val="0"/>
              </a:spcBef>
              <a:spcAft>
                <a:spcPts val="0"/>
              </a:spcAft>
              <a:buNone/>
            </a:pPr>
            <a:r>
              <a:rPr lang="en" sz="1150">
                <a:solidFill>
                  <a:schemeClr val="dk2"/>
                </a:solidFill>
                <a:latin typeface="Open Sans"/>
                <a:ea typeface="Open Sans"/>
                <a:cs typeface="Open Sans"/>
                <a:sym typeface="Open Sans"/>
              </a:rPr>
              <a:t>                        R</a:t>
            </a:r>
            <a:r>
              <a:rPr baseline="30000" lang="en" sz="1150">
                <a:solidFill>
                  <a:schemeClr val="dk2"/>
                </a:solidFill>
                <a:latin typeface="Open Sans"/>
                <a:ea typeface="Open Sans"/>
                <a:cs typeface="Open Sans"/>
                <a:sym typeface="Open Sans"/>
              </a:rPr>
              <a:t>2</a:t>
            </a:r>
            <a:r>
              <a:rPr lang="en" sz="1000">
                <a:latin typeface="Open Sans"/>
                <a:ea typeface="Open Sans"/>
                <a:cs typeface="Open Sans"/>
                <a:sym typeface="Open Sans"/>
              </a:rPr>
              <a:t> score: 0.6654</a:t>
            </a:r>
            <a:endParaRPr sz="1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331" name="Google Shape;331;p36"/>
          <p:cNvSpPr txBox="1"/>
          <p:nvPr>
            <p:ph idx="1" type="body"/>
          </p:nvPr>
        </p:nvSpPr>
        <p:spPr>
          <a:xfrm>
            <a:off x="6367800" y="1012525"/>
            <a:ext cx="2910000" cy="401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t>6</a:t>
            </a:r>
            <a:r>
              <a:rPr lang="en" sz="1150"/>
              <a:t>) The calculated RMSE between the actual values of position of midline and the predicted values of position of midline for the 20 cross sections for 2020 is: </a:t>
            </a:r>
            <a:r>
              <a:rPr b="1" lang="en" sz="1150"/>
              <a:t>974.17</a:t>
            </a:r>
            <a:endParaRPr b="1" sz="1150"/>
          </a:p>
          <a:p>
            <a:pPr indent="0" lvl="0" marL="0" rtl="0" algn="ctr">
              <a:spcBef>
                <a:spcPts val="1200"/>
              </a:spcBef>
              <a:spcAft>
                <a:spcPts val="1200"/>
              </a:spcAft>
              <a:buNone/>
            </a:pPr>
            <a:r>
              <a:t/>
            </a:r>
            <a:endParaRPr b="1" sz="1150"/>
          </a:p>
        </p:txBody>
      </p:sp>
      <p:pic>
        <p:nvPicPr>
          <p:cNvPr id="332" name="Google Shape;332;p36"/>
          <p:cNvPicPr preferRelativeResize="0"/>
          <p:nvPr/>
        </p:nvPicPr>
        <p:blipFill>
          <a:blip r:embed="rId5">
            <a:alphaModFix/>
          </a:blip>
          <a:stretch>
            <a:fillRect/>
          </a:stretch>
        </p:blipFill>
        <p:spPr>
          <a:xfrm>
            <a:off x="6556975" y="2329438"/>
            <a:ext cx="2297700" cy="1951500"/>
          </a:xfrm>
          <a:prstGeom prst="rect">
            <a:avLst/>
          </a:prstGeom>
          <a:noFill/>
          <a:ln>
            <a:noFill/>
          </a:ln>
        </p:spPr>
      </p:pic>
      <p:sp>
        <p:nvSpPr>
          <p:cNvPr id="333" name="Google Shape;333;p36"/>
          <p:cNvSpPr/>
          <p:nvPr/>
        </p:nvSpPr>
        <p:spPr>
          <a:xfrm>
            <a:off x="8062775" y="4048750"/>
            <a:ext cx="903600" cy="408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7"/>
          <p:cNvSpPr/>
          <p:nvPr/>
        </p:nvSpPr>
        <p:spPr>
          <a:xfrm>
            <a:off x="6408304" y="2141285"/>
            <a:ext cx="2431200" cy="12036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Open Sans"/>
                <a:ea typeface="Open Sans"/>
                <a:cs typeface="Open Sans"/>
                <a:sym typeface="Open Sans"/>
              </a:rPr>
              <a:t>Automating the identification of river and river banks by making use of region growing method of Computer Vision/AI.</a:t>
            </a:r>
            <a:endParaRPr sz="2100">
              <a:solidFill>
                <a:srgbClr val="FFFFFF"/>
              </a:solidFill>
              <a:latin typeface="Open Sans"/>
              <a:ea typeface="Open Sans"/>
              <a:cs typeface="Open Sans"/>
              <a:sym typeface="Open Sans"/>
            </a:endParaRPr>
          </a:p>
        </p:txBody>
      </p:sp>
      <p:sp>
        <p:nvSpPr>
          <p:cNvPr id="339" name="Google Shape;339;p37"/>
          <p:cNvSpPr/>
          <p:nvPr/>
        </p:nvSpPr>
        <p:spPr>
          <a:xfrm>
            <a:off x="286830" y="3402925"/>
            <a:ext cx="2431200" cy="1288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pen Sans"/>
                <a:ea typeface="Open Sans"/>
                <a:cs typeface="Open Sans"/>
                <a:sym typeface="Open Sans"/>
              </a:rPr>
              <a:t>Automating the calculation of the threshold value for MNDWI calculation for determining water and non water surfaces.</a:t>
            </a:r>
            <a:endParaRPr sz="1200">
              <a:solidFill>
                <a:srgbClr val="FFFFFF"/>
              </a:solidFill>
              <a:latin typeface="Open Sans"/>
              <a:ea typeface="Open Sans"/>
              <a:cs typeface="Open Sans"/>
              <a:sym typeface="Open Sans"/>
            </a:endParaRPr>
          </a:p>
        </p:txBody>
      </p:sp>
      <p:sp>
        <p:nvSpPr>
          <p:cNvPr id="340" name="Google Shape;340;p37"/>
          <p:cNvSpPr/>
          <p:nvPr/>
        </p:nvSpPr>
        <p:spPr>
          <a:xfrm>
            <a:off x="264475" y="1010625"/>
            <a:ext cx="2553300" cy="15927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pen Sans"/>
                <a:ea typeface="Open Sans"/>
                <a:cs typeface="Open Sans"/>
                <a:sym typeface="Open Sans"/>
              </a:rPr>
              <a:t>More extensive climatic studies, morphology changes, rainfall pattern, erosion/deposition data, hydrologic data can be taken into consideration for more accurate predictions.</a:t>
            </a:r>
            <a:endParaRPr sz="1200">
              <a:solidFill>
                <a:srgbClr val="FFFFFF"/>
              </a:solidFill>
              <a:latin typeface="Open Sans"/>
              <a:ea typeface="Open Sans"/>
              <a:cs typeface="Open Sans"/>
              <a:sym typeface="Open Sans"/>
            </a:endParaRPr>
          </a:p>
        </p:txBody>
      </p:sp>
      <p:pic>
        <p:nvPicPr>
          <p:cNvPr id="341" name="Google Shape;341;p37"/>
          <p:cNvPicPr preferRelativeResize="0"/>
          <p:nvPr/>
        </p:nvPicPr>
        <p:blipFill>
          <a:blip r:embed="rId3">
            <a:alphaModFix/>
          </a:blip>
          <a:stretch>
            <a:fillRect/>
          </a:stretch>
        </p:blipFill>
        <p:spPr>
          <a:xfrm>
            <a:off x="3618937" y="1673725"/>
            <a:ext cx="1908094" cy="2138661"/>
          </a:xfrm>
          <a:prstGeom prst="rect">
            <a:avLst/>
          </a:prstGeom>
          <a:noFill/>
          <a:ln>
            <a:noFill/>
          </a:ln>
        </p:spPr>
      </p:pic>
      <p:sp>
        <p:nvSpPr>
          <p:cNvPr id="342" name="Google Shape;342;p37"/>
          <p:cNvSpPr txBox="1"/>
          <p:nvPr>
            <p:ph type="title"/>
          </p:nvPr>
        </p:nvSpPr>
        <p:spPr>
          <a:xfrm>
            <a:off x="253438" y="1182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Future Scope</a:t>
            </a:r>
            <a:endParaRPr/>
          </a:p>
        </p:txBody>
      </p:sp>
      <p:cxnSp>
        <p:nvCxnSpPr>
          <p:cNvPr id="343" name="Google Shape;343;p37"/>
          <p:cNvCxnSpPr>
            <a:stCxn id="341" idx="3"/>
            <a:endCxn id="344" idx="1"/>
          </p:cNvCxnSpPr>
          <p:nvPr/>
        </p:nvCxnSpPr>
        <p:spPr>
          <a:xfrm flipH="1" rot="10800000">
            <a:off x="5527031" y="1402956"/>
            <a:ext cx="862200" cy="1340100"/>
          </a:xfrm>
          <a:prstGeom prst="bentConnector3">
            <a:avLst>
              <a:gd fmla="val 49992" name="adj1"/>
            </a:avLst>
          </a:prstGeom>
          <a:noFill/>
          <a:ln cap="flat" cmpd="sng" w="76200">
            <a:solidFill>
              <a:schemeClr val="accent1"/>
            </a:solidFill>
            <a:prstDash val="solid"/>
            <a:round/>
            <a:headEnd len="med" w="med" type="none"/>
            <a:tailEnd len="med" w="med" type="none"/>
          </a:ln>
        </p:spPr>
      </p:cxnSp>
      <p:cxnSp>
        <p:nvCxnSpPr>
          <p:cNvPr id="345" name="Google Shape;345;p37"/>
          <p:cNvCxnSpPr>
            <a:stCxn id="341" idx="1"/>
            <a:endCxn id="340" idx="3"/>
          </p:cNvCxnSpPr>
          <p:nvPr/>
        </p:nvCxnSpPr>
        <p:spPr>
          <a:xfrm rot="10800000">
            <a:off x="2817637" y="1807056"/>
            <a:ext cx="801300" cy="936000"/>
          </a:xfrm>
          <a:prstGeom prst="bentConnector3">
            <a:avLst>
              <a:gd fmla="val 54185" name="adj1"/>
            </a:avLst>
          </a:prstGeom>
          <a:noFill/>
          <a:ln cap="flat" cmpd="sng" w="76200">
            <a:solidFill>
              <a:schemeClr val="accent1"/>
            </a:solidFill>
            <a:prstDash val="solid"/>
            <a:round/>
            <a:headEnd len="med" w="med" type="none"/>
            <a:tailEnd len="med" w="med" type="none"/>
          </a:ln>
        </p:spPr>
      </p:cxnSp>
      <p:cxnSp>
        <p:nvCxnSpPr>
          <p:cNvPr id="346" name="Google Shape;346;p37"/>
          <p:cNvCxnSpPr>
            <a:stCxn id="341" idx="1"/>
            <a:endCxn id="339" idx="3"/>
          </p:cNvCxnSpPr>
          <p:nvPr/>
        </p:nvCxnSpPr>
        <p:spPr>
          <a:xfrm flipH="1">
            <a:off x="2718037" y="2743056"/>
            <a:ext cx="900900" cy="1304400"/>
          </a:xfrm>
          <a:prstGeom prst="bentConnector3">
            <a:avLst>
              <a:gd fmla="val 50000" name="adj1"/>
            </a:avLst>
          </a:prstGeom>
          <a:noFill/>
          <a:ln cap="flat" cmpd="sng" w="76200">
            <a:solidFill>
              <a:schemeClr val="accent1"/>
            </a:solidFill>
            <a:prstDash val="solid"/>
            <a:round/>
            <a:headEnd len="med" w="med" type="none"/>
            <a:tailEnd len="med" w="med" type="none"/>
          </a:ln>
        </p:spPr>
      </p:cxnSp>
      <p:cxnSp>
        <p:nvCxnSpPr>
          <p:cNvPr id="347" name="Google Shape;347;p37"/>
          <p:cNvCxnSpPr/>
          <p:nvPr/>
        </p:nvCxnSpPr>
        <p:spPr>
          <a:xfrm flipH="1" rot="5400000">
            <a:off x="5363732" y="3358971"/>
            <a:ext cx="1579200" cy="374700"/>
          </a:xfrm>
          <a:prstGeom prst="bentConnector3">
            <a:avLst>
              <a:gd fmla="val 920" name="adj1"/>
            </a:avLst>
          </a:prstGeom>
          <a:noFill/>
          <a:ln cap="flat" cmpd="sng" w="76200">
            <a:solidFill>
              <a:schemeClr val="accent1"/>
            </a:solidFill>
            <a:prstDash val="solid"/>
            <a:round/>
            <a:headEnd len="med" w="med" type="none"/>
            <a:tailEnd len="med" w="med" type="none"/>
          </a:ln>
        </p:spPr>
      </p:cxnSp>
      <p:sp>
        <p:nvSpPr>
          <p:cNvPr id="348" name="Google Shape;348;p37"/>
          <p:cNvSpPr/>
          <p:nvPr/>
        </p:nvSpPr>
        <p:spPr>
          <a:xfrm>
            <a:off x="6368226" y="3812388"/>
            <a:ext cx="2511300" cy="994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pen Sans"/>
                <a:ea typeface="Open Sans"/>
                <a:cs typeface="Open Sans"/>
                <a:sym typeface="Open Sans"/>
              </a:rPr>
              <a:t>The development of improved </a:t>
            </a:r>
            <a:endParaRPr sz="1200">
              <a:solidFill>
                <a:srgbClr val="FFFFFF"/>
              </a:solidFill>
            </a:endParaRPr>
          </a:p>
          <a:p>
            <a:pPr indent="0" lvl="0" marL="0" rtl="0" algn="l">
              <a:spcBef>
                <a:spcPts val="0"/>
              </a:spcBef>
              <a:spcAft>
                <a:spcPts val="0"/>
              </a:spcAft>
              <a:buNone/>
            </a:pPr>
            <a:r>
              <a:rPr lang="en" sz="1200">
                <a:solidFill>
                  <a:srgbClr val="FFFFFF"/>
                </a:solidFill>
                <a:latin typeface="Open Sans"/>
                <a:ea typeface="Open Sans"/>
                <a:cs typeface="Open Sans"/>
                <a:sym typeface="Open Sans"/>
              </a:rPr>
              <a:t>data mining techniques and the use of higher quality satellite images</a:t>
            </a:r>
            <a:r>
              <a:rPr lang="en" sz="1200">
                <a:solidFill>
                  <a:srgbClr val="FFFFFF"/>
                </a:solidFill>
              </a:rPr>
              <a:t>.</a:t>
            </a:r>
            <a:endParaRPr sz="1200">
              <a:solidFill>
                <a:srgbClr val="FFFFFF"/>
              </a:solidFill>
            </a:endParaRPr>
          </a:p>
        </p:txBody>
      </p:sp>
      <p:sp>
        <p:nvSpPr>
          <p:cNvPr id="344" name="Google Shape;344;p37"/>
          <p:cNvSpPr/>
          <p:nvPr/>
        </p:nvSpPr>
        <p:spPr>
          <a:xfrm>
            <a:off x="6389143" y="1010625"/>
            <a:ext cx="2431200" cy="7845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pen Sans"/>
                <a:ea typeface="Open Sans"/>
                <a:cs typeface="Open Sans"/>
                <a:sym typeface="Open Sans"/>
              </a:rPr>
              <a:t>Applying more robust AI/ML models to our dataset.</a:t>
            </a:r>
            <a:endParaRPr sz="1200">
              <a:solidFill>
                <a:srgbClr val="FFFFFF"/>
              </a:solidFill>
              <a:latin typeface="Open Sans"/>
              <a:ea typeface="Open Sans"/>
              <a:cs typeface="Open Sans"/>
              <a:sym typeface="Open Sans"/>
            </a:endParaRPr>
          </a:p>
          <a:p>
            <a:pPr indent="0" lvl="0" marL="0" rtl="0" algn="l">
              <a:spcBef>
                <a:spcPts val="0"/>
              </a:spcBef>
              <a:spcAft>
                <a:spcPts val="0"/>
              </a:spcAft>
              <a:buNone/>
            </a:pPr>
            <a:r>
              <a:t/>
            </a:r>
            <a:endParaRPr sz="2000">
              <a:solidFill>
                <a:srgbClr val="FFFFFF"/>
              </a:solidFill>
            </a:endParaRPr>
          </a:p>
        </p:txBody>
      </p:sp>
      <p:cxnSp>
        <p:nvCxnSpPr>
          <p:cNvPr id="349" name="Google Shape;349;p37"/>
          <p:cNvCxnSpPr>
            <a:stCxn id="338" idx="1"/>
            <a:endCxn id="341" idx="3"/>
          </p:cNvCxnSpPr>
          <p:nvPr/>
        </p:nvCxnSpPr>
        <p:spPr>
          <a:xfrm flipH="1">
            <a:off x="5526904" y="2743085"/>
            <a:ext cx="881400" cy="600"/>
          </a:xfrm>
          <a:prstGeom prst="bentConnector3">
            <a:avLst>
              <a:gd fmla="val 49992" name="adj1"/>
            </a:avLst>
          </a:prstGeom>
          <a:noFill/>
          <a:ln cap="flat" cmpd="sng" w="76200">
            <a:solidFill>
              <a:schemeClr val="accent1"/>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8"/>
          <p:cNvSpPr txBox="1"/>
          <p:nvPr>
            <p:ph idx="6" type="ctrTitle"/>
          </p:nvPr>
        </p:nvSpPr>
        <p:spPr>
          <a:xfrm>
            <a:off x="0" y="0"/>
            <a:ext cx="1725300" cy="496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Deliverables of the project</a:t>
            </a:r>
            <a:endParaRPr/>
          </a:p>
        </p:txBody>
      </p:sp>
      <p:sp>
        <p:nvSpPr>
          <p:cNvPr id="355" name="Google Shape;355;p38"/>
          <p:cNvSpPr/>
          <p:nvPr/>
        </p:nvSpPr>
        <p:spPr>
          <a:xfrm>
            <a:off x="1929000" y="0"/>
            <a:ext cx="3607500" cy="26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8"/>
          <p:cNvSpPr/>
          <p:nvPr/>
        </p:nvSpPr>
        <p:spPr>
          <a:xfrm>
            <a:off x="5536511" y="0"/>
            <a:ext cx="3607500" cy="263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8"/>
          <p:cNvSpPr/>
          <p:nvPr/>
        </p:nvSpPr>
        <p:spPr>
          <a:xfrm>
            <a:off x="1929000" y="2632200"/>
            <a:ext cx="3607500" cy="251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8"/>
          <p:cNvSpPr/>
          <p:nvPr/>
        </p:nvSpPr>
        <p:spPr>
          <a:xfrm>
            <a:off x="5536498" y="2632200"/>
            <a:ext cx="3607500" cy="251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txBox="1"/>
          <p:nvPr>
            <p:ph idx="2" type="ctrTitle"/>
          </p:nvPr>
        </p:nvSpPr>
        <p:spPr>
          <a:xfrm>
            <a:off x="5843264" y="1484975"/>
            <a:ext cx="26979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220">
                <a:solidFill>
                  <a:schemeClr val="lt1"/>
                </a:solidFill>
                <a:latin typeface="Open Sans"/>
                <a:ea typeface="Open Sans"/>
                <a:cs typeface="Open Sans"/>
                <a:sym typeface="Open Sans"/>
              </a:rPr>
              <a:t>Able to predict the position of midline channel of Subansiri River for the year 2020 using AI/ML where we made use of Random Forest Regression.</a:t>
            </a:r>
            <a:endParaRPr sz="1220">
              <a:solidFill>
                <a:schemeClr val="lt1"/>
              </a:solidFill>
              <a:latin typeface="Open Sans"/>
              <a:ea typeface="Open Sans"/>
              <a:cs typeface="Open Sans"/>
              <a:sym typeface="Open Sans"/>
            </a:endParaRPr>
          </a:p>
        </p:txBody>
      </p:sp>
      <p:sp>
        <p:nvSpPr>
          <p:cNvPr id="360" name="Google Shape;360;p38"/>
          <p:cNvSpPr txBox="1"/>
          <p:nvPr>
            <p:ph idx="4" type="ctrTitle"/>
          </p:nvPr>
        </p:nvSpPr>
        <p:spPr>
          <a:xfrm>
            <a:off x="2239233" y="3731602"/>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220">
                <a:solidFill>
                  <a:schemeClr val="lt1"/>
                </a:solidFill>
                <a:latin typeface="Open Sans"/>
                <a:ea typeface="Open Sans"/>
                <a:cs typeface="Open Sans"/>
                <a:sym typeface="Open Sans"/>
              </a:rPr>
              <a:t>Detected the flood prone areas on the basis of observations from Remote Sensing, GIS, ML and statistical techniques.</a:t>
            </a:r>
            <a:endParaRPr sz="1220">
              <a:solidFill>
                <a:schemeClr val="lt1"/>
              </a:solidFill>
              <a:latin typeface="Open Sans"/>
              <a:ea typeface="Open Sans"/>
              <a:cs typeface="Open Sans"/>
              <a:sym typeface="Open Sans"/>
            </a:endParaRPr>
          </a:p>
        </p:txBody>
      </p:sp>
      <p:sp>
        <p:nvSpPr>
          <p:cNvPr id="361" name="Google Shape;361;p38"/>
          <p:cNvSpPr txBox="1"/>
          <p:nvPr>
            <p:ph type="ctrTitle"/>
          </p:nvPr>
        </p:nvSpPr>
        <p:spPr>
          <a:xfrm>
            <a:off x="1772425" y="1484975"/>
            <a:ext cx="3396000" cy="6447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rPr lang="en" sz="1200">
                <a:solidFill>
                  <a:schemeClr val="lt1"/>
                </a:solidFill>
                <a:latin typeface="Open Sans"/>
                <a:ea typeface="Open Sans"/>
                <a:cs typeface="Open Sans"/>
                <a:sym typeface="Open Sans"/>
              </a:rPr>
              <a:t>A</a:t>
            </a:r>
            <a:r>
              <a:rPr lang="en" sz="1200">
                <a:solidFill>
                  <a:schemeClr val="lt1"/>
                </a:solidFill>
                <a:latin typeface="Open Sans"/>
                <a:ea typeface="Open Sans"/>
                <a:cs typeface="Open Sans"/>
                <a:sym typeface="Open Sans"/>
              </a:rPr>
              <a:t>ble to investigate the changes in mid-line channel of Subansiri River using remote sensing &amp; GIS. </a:t>
            </a:r>
            <a:endParaRPr sz="12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200">
              <a:solidFill>
                <a:schemeClr val="lt1"/>
              </a:solidFill>
              <a:latin typeface="Open Sans"/>
              <a:ea typeface="Open Sans"/>
              <a:cs typeface="Open Sans"/>
              <a:sym typeface="Open Sans"/>
            </a:endParaRPr>
          </a:p>
        </p:txBody>
      </p:sp>
      <p:sp>
        <p:nvSpPr>
          <p:cNvPr id="362" name="Google Shape;362;p38"/>
          <p:cNvSpPr txBox="1"/>
          <p:nvPr>
            <p:ph idx="7" type="ctrTitle"/>
          </p:nvPr>
        </p:nvSpPr>
        <p:spPr>
          <a:xfrm>
            <a:off x="5901925" y="3929874"/>
            <a:ext cx="2580600" cy="79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220">
                <a:solidFill>
                  <a:schemeClr val="lt1"/>
                </a:solidFill>
                <a:latin typeface="Open Sans"/>
                <a:ea typeface="Open Sans"/>
                <a:cs typeface="Open Sans"/>
                <a:sym typeface="Open Sans"/>
              </a:rPr>
              <a:t>Able to device a solution to solve the problem of loss of land, money and lives around the Subansiri river and the planning of river projects/industrial projects by detection of flood prone areas. </a:t>
            </a:r>
            <a:endParaRPr sz="1220">
              <a:solidFill>
                <a:schemeClr val="lt1"/>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9"/>
          <p:cNvSpPr txBox="1"/>
          <p:nvPr>
            <p:ph type="title"/>
          </p:nvPr>
        </p:nvSpPr>
        <p:spPr>
          <a:xfrm>
            <a:off x="311700" y="3631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368" name="Google Shape;368;p39"/>
          <p:cNvSpPr txBox="1"/>
          <p:nvPr>
            <p:ph idx="1" type="body"/>
          </p:nvPr>
        </p:nvSpPr>
        <p:spPr>
          <a:xfrm>
            <a:off x="311700" y="1125150"/>
            <a:ext cx="8520600" cy="3747000"/>
          </a:xfrm>
          <a:prstGeom prst="rect">
            <a:avLst/>
          </a:prstGeom>
        </p:spPr>
        <p:txBody>
          <a:bodyPr anchorCtr="0" anchor="t" bIns="91425" lIns="91425" spcFirstLastPara="1" rIns="91425" wrap="square" tIns="91425">
            <a:normAutofit lnSpcReduction="10000"/>
          </a:bodyPr>
          <a:lstStyle/>
          <a:p>
            <a:pPr indent="-304800" lvl="0" marL="457200" rtl="0" algn="l">
              <a:lnSpc>
                <a:spcPct val="100000"/>
              </a:lnSpc>
              <a:spcBef>
                <a:spcPts val="0"/>
              </a:spcBef>
              <a:spcAft>
                <a:spcPts val="0"/>
              </a:spcAft>
              <a:buClr>
                <a:srgbClr val="000000"/>
              </a:buClr>
              <a:buSzPts val="1200"/>
              <a:buChar char="●"/>
            </a:pPr>
            <a:r>
              <a:rPr lang="en" sz="1200">
                <a:solidFill>
                  <a:srgbClr val="000000"/>
                </a:solidFill>
              </a:rPr>
              <a:t>Mithun Deb and Celso Ferreira</a:t>
            </a:r>
            <a:r>
              <a:rPr i="1" lang="en" sz="1200">
                <a:solidFill>
                  <a:srgbClr val="000000"/>
                </a:solidFill>
              </a:rPr>
              <a:t> “</a:t>
            </a:r>
            <a:r>
              <a:rPr i="1" lang="en" sz="1200">
                <a:solidFill>
                  <a:srgbClr val="000000"/>
                </a:solidFill>
              </a:rPr>
              <a:t>Planform channel dynamics and bank migration hazard assessment of a highly sinuous river in the north-eastern zone of Bangladesh</a:t>
            </a:r>
            <a:r>
              <a:rPr lang="en" sz="1200">
                <a:solidFill>
                  <a:srgbClr val="000000"/>
                </a:solidFill>
              </a:rPr>
              <a:t>”,May 2014 Environmental Earth Sciences 73(10):1-11,DOI:10.1007/s12665-014-3884-3.</a:t>
            </a:r>
            <a:endParaRPr sz="1200">
              <a:solidFill>
                <a:srgbClr val="000000"/>
              </a:solidFill>
            </a:endParaRPr>
          </a:p>
          <a:p>
            <a:pPr indent="0" lvl="0" marL="0" rtl="0" algn="l">
              <a:lnSpc>
                <a:spcPct val="100000"/>
              </a:lnSpc>
              <a:spcBef>
                <a:spcPts val="0"/>
              </a:spcBef>
              <a:spcAft>
                <a:spcPts val="0"/>
              </a:spcAft>
              <a:buNone/>
            </a:pPr>
            <a:r>
              <a:t/>
            </a:r>
            <a:endParaRPr sz="1200">
              <a:solidFill>
                <a:srgbClr val="000000"/>
              </a:solidFill>
            </a:endParaRPr>
          </a:p>
          <a:p>
            <a:pPr indent="-304800" lvl="0" marL="457200" rtl="0" algn="l">
              <a:lnSpc>
                <a:spcPct val="100000"/>
              </a:lnSpc>
              <a:spcBef>
                <a:spcPts val="0"/>
              </a:spcBef>
              <a:spcAft>
                <a:spcPts val="0"/>
              </a:spcAft>
              <a:buClr>
                <a:srgbClr val="000000"/>
              </a:buClr>
              <a:buSzPts val="1200"/>
              <a:buChar char="●"/>
            </a:pPr>
            <a:r>
              <a:rPr lang="en" sz="1200">
                <a:solidFill>
                  <a:srgbClr val="000000"/>
                </a:solidFill>
              </a:rPr>
              <a:t>Nones, M. (2021),”</a:t>
            </a:r>
            <a:r>
              <a:rPr i="1" lang="en" sz="1200">
                <a:solidFill>
                  <a:srgbClr val="000000"/>
                </a:solidFill>
              </a:rPr>
              <a:t>Remote sensing and GIS techniques to monitor morphological changes along the middle-lower Vistula river, Poland”</a:t>
            </a:r>
            <a:r>
              <a:rPr lang="en" sz="1200">
                <a:solidFill>
                  <a:srgbClr val="000000"/>
                </a:solidFill>
              </a:rPr>
              <a:t>.International Journal of River Basin Management, 19(3), 345-357.</a:t>
            </a:r>
            <a:endParaRPr sz="1200">
              <a:solidFill>
                <a:srgbClr val="000000"/>
              </a:solidFill>
            </a:endParaRPr>
          </a:p>
          <a:p>
            <a:pPr indent="0" lvl="0" marL="0" rtl="0" algn="l">
              <a:lnSpc>
                <a:spcPct val="100000"/>
              </a:lnSpc>
              <a:spcBef>
                <a:spcPts val="0"/>
              </a:spcBef>
              <a:spcAft>
                <a:spcPts val="0"/>
              </a:spcAft>
              <a:buNone/>
            </a:pPr>
            <a:r>
              <a:t/>
            </a:r>
            <a:endParaRPr sz="1200">
              <a:solidFill>
                <a:srgbClr val="000000"/>
              </a:solidFill>
            </a:endParaRPr>
          </a:p>
          <a:p>
            <a:pPr indent="-304800" lvl="0" marL="457200" rtl="0" algn="l">
              <a:lnSpc>
                <a:spcPct val="100000"/>
              </a:lnSpc>
              <a:spcBef>
                <a:spcPts val="0"/>
              </a:spcBef>
              <a:spcAft>
                <a:spcPts val="0"/>
              </a:spcAft>
              <a:buClr>
                <a:srgbClr val="000000"/>
              </a:buClr>
              <a:buSzPts val="1200"/>
              <a:buChar char="●"/>
            </a:pPr>
            <a:r>
              <a:rPr lang="en" sz="1200">
                <a:solidFill>
                  <a:srgbClr val="000000"/>
                </a:solidFill>
              </a:rPr>
              <a:t>Piégay, H., Arnaud, F., Belletti, B., Bertrand, M., Bizzi, S., Carbonneau, P., ... &amp; Slater, L. (2020). </a:t>
            </a:r>
            <a:r>
              <a:rPr i="1" lang="en" sz="1200">
                <a:solidFill>
                  <a:srgbClr val="000000"/>
                </a:solidFill>
              </a:rPr>
              <a:t>Remotely sensed rivers in the Anthropocene: State of the art and prospects. Earth Surface Processes and Landforms</a:t>
            </a:r>
            <a:r>
              <a:rPr lang="en" sz="1200">
                <a:solidFill>
                  <a:srgbClr val="000000"/>
                </a:solidFill>
              </a:rPr>
              <a:t>, 45(1), 157-188.</a:t>
            </a:r>
            <a:endParaRPr sz="1200">
              <a:solidFill>
                <a:srgbClr val="000000"/>
              </a:solidFill>
            </a:endParaRPr>
          </a:p>
          <a:p>
            <a:pPr indent="0" lvl="0" marL="0" rtl="0" algn="l">
              <a:lnSpc>
                <a:spcPct val="100000"/>
              </a:lnSpc>
              <a:spcBef>
                <a:spcPts val="0"/>
              </a:spcBef>
              <a:spcAft>
                <a:spcPts val="0"/>
              </a:spcAft>
              <a:buNone/>
            </a:pPr>
            <a:r>
              <a:t/>
            </a:r>
            <a:endParaRPr sz="1200">
              <a:solidFill>
                <a:srgbClr val="000000"/>
              </a:solidFill>
            </a:endParaRPr>
          </a:p>
          <a:p>
            <a:pPr indent="-304800" lvl="0" marL="457200" rtl="0" algn="l">
              <a:lnSpc>
                <a:spcPct val="100000"/>
              </a:lnSpc>
              <a:spcBef>
                <a:spcPts val="0"/>
              </a:spcBef>
              <a:spcAft>
                <a:spcPts val="0"/>
              </a:spcAft>
              <a:buClr>
                <a:srgbClr val="000000"/>
              </a:buClr>
              <a:buSzPts val="1200"/>
              <a:buChar char="●"/>
            </a:pPr>
            <a:r>
              <a:rPr lang="en" sz="1200">
                <a:solidFill>
                  <a:srgbClr val="000000"/>
                </a:solidFill>
              </a:rPr>
              <a:t>Shi, W., Zhang, M., Zhang, R., Chen, S., &amp; Zhan, Z. (2020). </a:t>
            </a:r>
            <a:r>
              <a:rPr i="1" lang="en" sz="1200">
                <a:solidFill>
                  <a:srgbClr val="000000"/>
                </a:solidFill>
              </a:rPr>
              <a:t>Change detection based on artificial intelligence: State-of-the-art and challenges. Remote Sensing</a:t>
            </a:r>
            <a:r>
              <a:rPr lang="en" sz="1200">
                <a:solidFill>
                  <a:srgbClr val="000000"/>
                </a:solidFill>
              </a:rPr>
              <a:t>, 12(10), 1688.</a:t>
            </a:r>
            <a:endParaRPr sz="1200">
              <a:solidFill>
                <a:srgbClr val="000000"/>
              </a:solidFill>
            </a:endParaRPr>
          </a:p>
          <a:p>
            <a:pPr indent="0" lvl="0" marL="457200" rtl="0" algn="l">
              <a:lnSpc>
                <a:spcPct val="100000"/>
              </a:lnSpc>
              <a:spcBef>
                <a:spcPts val="0"/>
              </a:spcBef>
              <a:spcAft>
                <a:spcPts val="0"/>
              </a:spcAft>
              <a:buNone/>
            </a:pPr>
            <a:r>
              <a:t/>
            </a:r>
            <a:endParaRPr sz="1200">
              <a:solidFill>
                <a:srgbClr val="000000"/>
              </a:solidFill>
            </a:endParaRPr>
          </a:p>
          <a:p>
            <a:pPr indent="-304800" lvl="0" marL="457200" rtl="0" algn="l">
              <a:lnSpc>
                <a:spcPct val="100000"/>
              </a:lnSpc>
              <a:spcBef>
                <a:spcPts val="0"/>
              </a:spcBef>
              <a:spcAft>
                <a:spcPts val="0"/>
              </a:spcAft>
              <a:buClr>
                <a:srgbClr val="000000"/>
              </a:buClr>
              <a:buSzPts val="1200"/>
              <a:buChar char="●"/>
            </a:pPr>
            <a:r>
              <a:rPr lang="en" sz="1200">
                <a:solidFill>
                  <a:srgbClr val="000000"/>
                </a:solidFill>
              </a:rPr>
              <a:t>Munasinghe, D., Cohen, S., &amp; Gadiraju, K. (2021). </a:t>
            </a:r>
            <a:r>
              <a:rPr i="1" lang="en" sz="1200">
                <a:solidFill>
                  <a:srgbClr val="000000"/>
                </a:solidFill>
              </a:rPr>
              <a:t>A Review of Satellite Remote Sensing Techniques of River Delta Morphology Change. Remote Sensing in Earth Systems Sciences</a:t>
            </a:r>
            <a:r>
              <a:rPr lang="en" sz="1200">
                <a:solidFill>
                  <a:srgbClr val="000000"/>
                </a:solidFill>
              </a:rPr>
              <a:t>, 1-32.</a:t>
            </a:r>
            <a:endParaRPr sz="1200">
              <a:solidFill>
                <a:srgbClr val="000000"/>
              </a:solidFill>
            </a:endParaRPr>
          </a:p>
          <a:p>
            <a:pPr indent="0" lvl="0" marL="457200" rtl="0" algn="l">
              <a:lnSpc>
                <a:spcPct val="100000"/>
              </a:lnSpc>
              <a:spcBef>
                <a:spcPts val="0"/>
              </a:spcBef>
              <a:spcAft>
                <a:spcPts val="0"/>
              </a:spcAft>
              <a:buNone/>
            </a:pPr>
            <a:r>
              <a:t/>
            </a:r>
            <a:endParaRPr sz="1200">
              <a:solidFill>
                <a:srgbClr val="000000"/>
              </a:solidFill>
            </a:endParaRPr>
          </a:p>
          <a:p>
            <a:pPr indent="-304800" lvl="0" marL="457200" rtl="0" algn="l">
              <a:lnSpc>
                <a:spcPct val="100000"/>
              </a:lnSpc>
              <a:spcBef>
                <a:spcPts val="0"/>
              </a:spcBef>
              <a:spcAft>
                <a:spcPts val="0"/>
              </a:spcAft>
              <a:buClr>
                <a:srgbClr val="000000"/>
              </a:buClr>
              <a:buSzPts val="1200"/>
              <a:buChar char="●"/>
            </a:pPr>
            <a:r>
              <a:rPr lang="en" sz="1200">
                <a:solidFill>
                  <a:srgbClr val="000000"/>
                </a:solidFill>
              </a:rPr>
              <a:t>Chinmoyee Gogoi , 2,Dulal C. Goswami 1,2,</a:t>
            </a:r>
            <a:r>
              <a:rPr i="1" lang="en" sz="1200">
                <a:solidFill>
                  <a:srgbClr val="000000"/>
                </a:solidFill>
              </a:rPr>
              <a:t>Department of Environmental Science Gauhati University, Guwahati – 781014, Assam, India.A study on bank erosion and bank line migration pattern of the subansiri river in assam using remote sensing and gis technology,</a:t>
            </a:r>
            <a:r>
              <a:rPr lang="en" sz="1200">
                <a:solidFill>
                  <a:srgbClr val="000000"/>
                </a:solidFill>
              </a:rPr>
              <a:t>ISSN(e): 2319 – 1813 ISSN(p): 2319 – 1805</a:t>
            </a:r>
            <a:endParaRPr sz="1200">
              <a:solidFill>
                <a:srgbClr val="000000"/>
              </a:solidFill>
            </a:endParaRPr>
          </a:p>
          <a:p>
            <a:pPr indent="-304800" lvl="0" marL="457200" rtl="0" algn="l">
              <a:lnSpc>
                <a:spcPct val="100000"/>
              </a:lnSpc>
              <a:spcBef>
                <a:spcPts val="0"/>
              </a:spcBef>
              <a:spcAft>
                <a:spcPts val="0"/>
              </a:spcAft>
              <a:buClr>
                <a:srgbClr val="000000"/>
              </a:buClr>
              <a:buSzPts val="1200"/>
              <a:buChar char="●"/>
            </a:pPr>
            <a:r>
              <a:rPr lang="en" sz="1200">
                <a:solidFill>
                  <a:srgbClr val="000000"/>
                </a:solidFill>
              </a:rPr>
              <a:t>Dipsikha Devi, </a:t>
            </a:r>
            <a:r>
              <a:rPr i="1" lang="en" sz="1200">
                <a:solidFill>
                  <a:srgbClr val="000000"/>
                </a:solidFill>
              </a:rPr>
              <a:t>A study on channel migration of Subansiri River basin</a:t>
            </a:r>
            <a:endParaRPr i="1" sz="12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0"/>
          <p:cNvSpPr txBox="1"/>
          <p:nvPr>
            <p:ph type="title"/>
          </p:nvPr>
        </p:nvSpPr>
        <p:spPr>
          <a:xfrm>
            <a:off x="2175300" y="1388675"/>
            <a:ext cx="4793400" cy="20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8840"/>
              <a:t>Thank you</a:t>
            </a:r>
            <a:endParaRPr sz="884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Visualisation of our Random Forest Tree</a:t>
            </a:r>
            <a:endParaRPr/>
          </a:p>
        </p:txBody>
      </p:sp>
      <p:sp>
        <p:nvSpPr>
          <p:cNvPr id="379" name="Google Shape;379;p41"/>
          <p:cNvSpPr txBox="1"/>
          <p:nvPr>
            <p:ph idx="1" type="body"/>
          </p:nvPr>
        </p:nvSpPr>
        <p:spPr>
          <a:xfrm>
            <a:off x="242175" y="1234175"/>
            <a:ext cx="2312100" cy="2566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500"/>
              <a:t>Example of visualisation of a random forest tree generated via code for the 1st cross section. </a:t>
            </a:r>
            <a:endParaRPr sz="1500"/>
          </a:p>
          <a:p>
            <a:pPr indent="0" lvl="0" marL="0" rtl="0" algn="l">
              <a:spcBef>
                <a:spcPts val="1200"/>
              </a:spcBef>
              <a:spcAft>
                <a:spcPts val="1200"/>
              </a:spcAft>
              <a:buNone/>
            </a:pPr>
            <a:r>
              <a:rPr lang="en" sz="1500"/>
              <a:t>The predicted value of the position of the midline from the reference line is: </a:t>
            </a:r>
            <a:r>
              <a:rPr b="1" lang="en" sz="1500"/>
              <a:t>40013.58 meters</a:t>
            </a:r>
            <a:endParaRPr b="1" sz="1500"/>
          </a:p>
        </p:txBody>
      </p:sp>
      <p:pic>
        <p:nvPicPr>
          <p:cNvPr id="380" name="Google Shape;380;p41"/>
          <p:cNvPicPr preferRelativeResize="0"/>
          <p:nvPr/>
        </p:nvPicPr>
        <p:blipFill rotWithShape="1">
          <a:blip r:embed="rId3">
            <a:alphaModFix/>
          </a:blip>
          <a:srcRect b="0" l="0" r="13201" t="0"/>
          <a:stretch/>
        </p:blipFill>
        <p:spPr>
          <a:xfrm>
            <a:off x="2408050" y="1107450"/>
            <a:ext cx="6650150" cy="387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a:t>
            </a:r>
            <a:r>
              <a:rPr lang="en"/>
              <a:t>forest</a:t>
            </a:r>
            <a:r>
              <a:rPr lang="en"/>
              <a:t> regression model-Why did we use this?</a:t>
            </a:r>
            <a:endParaRPr/>
          </a:p>
        </p:txBody>
      </p:sp>
      <p:sp>
        <p:nvSpPr>
          <p:cNvPr id="386" name="Google Shape;386;p42"/>
          <p:cNvSpPr txBox="1"/>
          <p:nvPr>
            <p:ph idx="1" type="body"/>
          </p:nvPr>
        </p:nvSpPr>
        <p:spPr>
          <a:xfrm>
            <a:off x="5351100" y="1226750"/>
            <a:ext cx="3481200" cy="969000"/>
          </a:xfrm>
          <a:prstGeom prst="rect">
            <a:avLst/>
          </a:prstGeom>
        </p:spPr>
        <p:txBody>
          <a:bodyPr anchorCtr="0" anchor="t" bIns="91425" lIns="91425" spcFirstLastPara="1" rIns="91425" wrap="square" tIns="91425">
            <a:normAutofit fontScale="55000" lnSpcReduction="10000"/>
          </a:bodyPr>
          <a:lstStyle/>
          <a:p>
            <a:pPr indent="-291465" lvl="0" marL="457200" rtl="0" algn="l">
              <a:spcBef>
                <a:spcPts val="0"/>
              </a:spcBef>
              <a:spcAft>
                <a:spcPts val="0"/>
              </a:spcAft>
              <a:buSzPct val="100000"/>
              <a:buChar char="●"/>
            </a:pPr>
            <a:r>
              <a:rPr lang="en"/>
              <a:t>Comparison of random forests and other statistical methods for the prediction of lake water level: a case study of the Poyang Lake in China Bing Li, Guishan Yang, Rongrong Wan, Xue Dai and Yanhui Zhang</a:t>
            </a:r>
            <a:endParaRPr/>
          </a:p>
        </p:txBody>
      </p:sp>
      <p:pic>
        <p:nvPicPr>
          <p:cNvPr id="387" name="Google Shape;387;p42"/>
          <p:cNvPicPr preferRelativeResize="0"/>
          <p:nvPr/>
        </p:nvPicPr>
        <p:blipFill rotWithShape="1">
          <a:blip r:embed="rId3">
            <a:alphaModFix/>
          </a:blip>
          <a:srcRect b="7442" l="21711" r="21864" t="19227"/>
          <a:stretch/>
        </p:blipFill>
        <p:spPr>
          <a:xfrm>
            <a:off x="241800" y="1152425"/>
            <a:ext cx="5053373" cy="3694326"/>
          </a:xfrm>
          <a:prstGeom prst="rect">
            <a:avLst/>
          </a:prstGeom>
          <a:noFill/>
          <a:ln>
            <a:noFill/>
          </a:ln>
        </p:spPr>
      </p:pic>
      <p:sp>
        <p:nvSpPr>
          <p:cNvPr id="388" name="Google Shape;388;p42"/>
          <p:cNvSpPr txBox="1"/>
          <p:nvPr>
            <p:ph idx="1" type="body"/>
          </p:nvPr>
        </p:nvSpPr>
        <p:spPr>
          <a:xfrm>
            <a:off x="5351100" y="2237513"/>
            <a:ext cx="3481200" cy="969000"/>
          </a:xfrm>
          <a:prstGeom prst="rect">
            <a:avLst/>
          </a:prstGeom>
        </p:spPr>
        <p:txBody>
          <a:bodyPr anchorCtr="0" anchor="t" bIns="91425" lIns="91425" spcFirstLastPara="1" rIns="91425" wrap="square" tIns="91425">
            <a:normAutofit fontScale="55000"/>
          </a:bodyPr>
          <a:lstStyle/>
          <a:p>
            <a:pPr indent="-291465" lvl="0" marL="457200" rtl="0" algn="l">
              <a:spcBef>
                <a:spcPts val="0"/>
              </a:spcBef>
              <a:spcAft>
                <a:spcPts val="0"/>
              </a:spcAft>
              <a:buSzPct val="100000"/>
              <a:buChar char="●"/>
            </a:pPr>
            <a:r>
              <a:rPr lang="en"/>
              <a:t>Monthly Streamflow Prediction Based on Random Forest Algorithm and Phase Space Reconstruction Theory To cite this article: Feng Peng et al 2020 J. Phys.: Conf. Ser. 1637 012091</a:t>
            </a:r>
            <a:endParaRPr/>
          </a:p>
        </p:txBody>
      </p:sp>
      <p:sp>
        <p:nvSpPr>
          <p:cNvPr id="389" name="Google Shape;389;p42"/>
          <p:cNvSpPr txBox="1"/>
          <p:nvPr>
            <p:ph idx="1" type="body"/>
          </p:nvPr>
        </p:nvSpPr>
        <p:spPr>
          <a:xfrm>
            <a:off x="5591600" y="3248300"/>
            <a:ext cx="3406200" cy="1476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3800" u="sng">
                <a:solidFill>
                  <a:schemeClr val="hlink"/>
                </a:solidFill>
                <a:hlinkClick r:id="rId4"/>
              </a:rPr>
              <a:t>https://iopscience.iop.org/article/10.1088/1742-6596/1637/1/012091/pdf</a:t>
            </a:r>
            <a:endParaRPr sz="3800"/>
          </a:p>
          <a:p>
            <a:pPr indent="0" lvl="0" marL="0" rtl="0" algn="l">
              <a:spcBef>
                <a:spcPts val="0"/>
              </a:spcBef>
              <a:spcAft>
                <a:spcPts val="0"/>
              </a:spcAft>
              <a:buNone/>
            </a:pPr>
            <a:r>
              <a:rPr lang="en" sz="3800" u="sng">
                <a:solidFill>
                  <a:schemeClr val="hlink"/>
                </a:solidFill>
                <a:hlinkClick r:id="rId5"/>
              </a:rPr>
              <a:t>https://hess.copernicus.org/preprints/hess-2020-305/hess-2020-305.pdf</a:t>
            </a:r>
            <a:endParaRPr sz="3800"/>
          </a:p>
          <a:p>
            <a:pPr indent="0" lvl="0" marL="0" rtl="0" algn="l">
              <a:spcBef>
                <a:spcPts val="0"/>
              </a:spcBef>
              <a:spcAft>
                <a:spcPts val="0"/>
              </a:spcAft>
              <a:buNone/>
            </a:pPr>
            <a:r>
              <a:rPr lang="en" sz="3800" u="sng">
                <a:solidFill>
                  <a:schemeClr val="hlink"/>
                </a:solidFill>
                <a:hlinkClick r:id="rId6"/>
              </a:rPr>
              <a:t>https://watershed.ucdavis.edu/shed/lund/students/EllieWhiteMSthesis.pdf</a:t>
            </a:r>
            <a:endParaRPr sz="3800"/>
          </a:p>
          <a:p>
            <a:pPr indent="0" lvl="0" marL="0" rtl="0" algn="l">
              <a:spcBef>
                <a:spcPts val="0"/>
              </a:spcBef>
              <a:spcAft>
                <a:spcPts val="0"/>
              </a:spcAft>
              <a:buNone/>
            </a:pPr>
            <a:r>
              <a:rPr lang="en" sz="3800" u="sng">
                <a:solidFill>
                  <a:schemeClr val="hlink"/>
                </a:solidFill>
                <a:hlinkClick r:id="rId7"/>
              </a:rPr>
              <a:t>https://www.tandfonline.com/doi/full/10.1080/02626667.2019.1680846</a:t>
            </a:r>
            <a:endParaRPr sz="3800"/>
          </a:p>
          <a:p>
            <a:pPr indent="0" lvl="0" marL="0" rtl="0" algn="l">
              <a:spcBef>
                <a:spcPts val="0"/>
              </a:spcBef>
              <a:spcAft>
                <a:spcPts val="0"/>
              </a:spcAft>
              <a:buNone/>
            </a:pPr>
            <a:r>
              <a:rPr lang="en" sz="3800" u="sng">
                <a:solidFill>
                  <a:schemeClr val="hlink"/>
                </a:solidFill>
                <a:hlinkClick r:id="rId8"/>
              </a:rPr>
              <a:t>https://agupubs.onlinelibrary.wiley.com/doi/abs/10.1029/2018WR023254</a:t>
            </a:r>
            <a:endParaRPr sz="3800"/>
          </a:p>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p:nvPr/>
        </p:nvSpPr>
        <p:spPr>
          <a:xfrm>
            <a:off x="1609875" y="1035500"/>
            <a:ext cx="6150600" cy="33486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txBox="1"/>
          <p:nvPr/>
        </p:nvSpPr>
        <p:spPr>
          <a:xfrm>
            <a:off x="1609875" y="848675"/>
            <a:ext cx="6150600" cy="3396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t/>
            </a:r>
            <a:endParaRPr sz="1800">
              <a:solidFill>
                <a:schemeClr val="lt1"/>
              </a:solidFill>
              <a:latin typeface="Open Sans"/>
              <a:ea typeface="Open Sans"/>
              <a:cs typeface="Open Sans"/>
              <a:sym typeface="Open Sans"/>
            </a:endParaRPr>
          </a:p>
          <a:p>
            <a:pPr indent="-368300" lvl="0" marL="457200" rtl="0" algn="l">
              <a:lnSpc>
                <a:spcPct val="150000"/>
              </a:lnSpc>
              <a:spcBef>
                <a:spcPts val="1000"/>
              </a:spcBef>
              <a:spcAft>
                <a:spcPts val="0"/>
              </a:spcAft>
              <a:buClr>
                <a:schemeClr val="lt1"/>
              </a:buClr>
              <a:buSzPts val="2200"/>
              <a:buFont typeface="Open Sans"/>
              <a:buChar char="●"/>
            </a:pPr>
            <a:r>
              <a:rPr lang="en" sz="1800">
                <a:solidFill>
                  <a:schemeClr val="lt1"/>
                </a:solidFill>
                <a:latin typeface="Open Sans"/>
                <a:ea typeface="Open Sans"/>
                <a:cs typeface="Open Sans"/>
                <a:sym typeface="Open Sans"/>
              </a:rPr>
              <a:t>High amounts of money and lives can be saved by accurate prediction of flood prone areas around Subansiri river.</a:t>
            </a:r>
            <a:endParaRPr sz="1800">
              <a:solidFill>
                <a:schemeClr val="lt1"/>
              </a:solidFill>
              <a:latin typeface="Open Sans"/>
              <a:ea typeface="Open Sans"/>
              <a:cs typeface="Open Sans"/>
              <a:sym typeface="Open Sans"/>
            </a:endParaRPr>
          </a:p>
          <a:p>
            <a:pPr indent="-368300" lvl="0" marL="457200" rtl="0" algn="l">
              <a:lnSpc>
                <a:spcPct val="150000"/>
              </a:lnSpc>
              <a:spcBef>
                <a:spcPts val="1000"/>
              </a:spcBef>
              <a:spcAft>
                <a:spcPts val="1000"/>
              </a:spcAft>
              <a:buClr>
                <a:schemeClr val="lt1"/>
              </a:buClr>
              <a:buSzPts val="2200"/>
              <a:buFont typeface="Open Sans"/>
              <a:buChar char="●"/>
            </a:pPr>
            <a:r>
              <a:rPr lang="en" sz="1800">
                <a:solidFill>
                  <a:schemeClr val="lt1"/>
                </a:solidFill>
                <a:latin typeface="Open Sans"/>
                <a:ea typeface="Open Sans"/>
                <a:cs typeface="Open Sans"/>
                <a:sym typeface="Open Sans"/>
              </a:rPr>
              <a:t>Planning of river projects, irrigation projects and hydropower system around the areas surrounding Subansiri river.</a:t>
            </a:r>
            <a:endParaRPr sz="1800">
              <a:solidFill>
                <a:schemeClr val="lt1"/>
              </a:solidFill>
              <a:latin typeface="Open Sans"/>
              <a:ea typeface="Open Sans"/>
              <a:cs typeface="Open Sans"/>
              <a:sym typeface="Open Sans"/>
            </a:endParaRPr>
          </a:p>
        </p:txBody>
      </p:sp>
      <p:sp>
        <p:nvSpPr>
          <p:cNvPr id="93" name="Google Shape;93;p16"/>
          <p:cNvSpPr txBox="1"/>
          <p:nvPr>
            <p:ph type="title"/>
          </p:nvPr>
        </p:nvSpPr>
        <p:spPr>
          <a:xfrm>
            <a:off x="311700" y="141275"/>
            <a:ext cx="8520600" cy="70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Problem statement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3"/>
          <p:cNvSpPr txBox="1"/>
          <p:nvPr>
            <p:ph type="title"/>
          </p:nvPr>
        </p:nvSpPr>
        <p:spPr>
          <a:xfrm>
            <a:off x="2376950" y="269675"/>
            <a:ext cx="36141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random forest</a:t>
            </a:r>
            <a:endParaRPr/>
          </a:p>
        </p:txBody>
      </p:sp>
      <p:pic>
        <p:nvPicPr>
          <p:cNvPr id="395" name="Google Shape;395;p43"/>
          <p:cNvPicPr preferRelativeResize="0"/>
          <p:nvPr/>
        </p:nvPicPr>
        <p:blipFill rotWithShape="1">
          <a:blip r:embed="rId3">
            <a:alphaModFix/>
          </a:blip>
          <a:srcRect b="0" l="2037" r="0" t="0"/>
          <a:stretch/>
        </p:blipFill>
        <p:spPr>
          <a:xfrm>
            <a:off x="1168975" y="925250"/>
            <a:ext cx="6293000" cy="4076500"/>
          </a:xfrm>
          <a:prstGeom prst="rect">
            <a:avLst/>
          </a:prstGeom>
          <a:noFill/>
          <a:ln>
            <a:noFill/>
          </a:ln>
        </p:spPr>
      </p:pic>
      <p:pic>
        <p:nvPicPr>
          <p:cNvPr id="396" name="Google Shape;396;p43"/>
          <p:cNvPicPr preferRelativeResize="0"/>
          <p:nvPr/>
        </p:nvPicPr>
        <p:blipFill rotWithShape="1">
          <a:blip r:embed="rId4">
            <a:alphaModFix/>
          </a:blip>
          <a:srcRect b="47281" l="6217" r="56708" t="45142"/>
          <a:stretch/>
        </p:blipFill>
        <p:spPr>
          <a:xfrm>
            <a:off x="1651338" y="977075"/>
            <a:ext cx="5510126" cy="633374"/>
          </a:xfrm>
          <a:prstGeom prst="rect">
            <a:avLst/>
          </a:prstGeom>
          <a:noFill/>
          <a:ln>
            <a:noFill/>
          </a:ln>
        </p:spPr>
      </p:pic>
      <p:sp>
        <p:nvSpPr>
          <p:cNvPr id="397" name="Google Shape;397;p43"/>
          <p:cNvSpPr txBox="1"/>
          <p:nvPr/>
        </p:nvSpPr>
        <p:spPr>
          <a:xfrm>
            <a:off x="7296375" y="1847600"/>
            <a:ext cx="1305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We are creating 10 trees</a:t>
            </a:r>
            <a:endParaRPr>
              <a:latin typeface="Open Sans"/>
              <a:ea typeface="Open Sans"/>
              <a:cs typeface="Open Sans"/>
              <a:sym typeface="Open Sans"/>
            </a:endParaRPr>
          </a:p>
        </p:txBody>
      </p:sp>
      <p:cxnSp>
        <p:nvCxnSpPr>
          <p:cNvPr id="398" name="Google Shape;398;p43"/>
          <p:cNvCxnSpPr/>
          <p:nvPr/>
        </p:nvCxnSpPr>
        <p:spPr>
          <a:xfrm>
            <a:off x="7228175" y="1753475"/>
            <a:ext cx="9900" cy="1257000"/>
          </a:xfrm>
          <a:prstGeom prst="straightConnector1">
            <a:avLst/>
          </a:prstGeom>
          <a:noFill/>
          <a:ln cap="flat" cmpd="sng" w="9525">
            <a:solidFill>
              <a:schemeClr val="dk2"/>
            </a:solidFill>
            <a:prstDash val="solid"/>
            <a:round/>
            <a:headEnd len="med" w="med" type="none"/>
            <a:tailEnd len="med" w="med" type="none"/>
          </a:ln>
        </p:spPr>
      </p:cxnSp>
      <p:cxnSp>
        <p:nvCxnSpPr>
          <p:cNvPr id="399" name="Google Shape;399;p43"/>
          <p:cNvCxnSpPr/>
          <p:nvPr/>
        </p:nvCxnSpPr>
        <p:spPr>
          <a:xfrm flipH="1">
            <a:off x="6974975" y="2958550"/>
            <a:ext cx="263100" cy="9900"/>
          </a:xfrm>
          <a:prstGeom prst="straightConnector1">
            <a:avLst/>
          </a:prstGeom>
          <a:noFill/>
          <a:ln cap="flat" cmpd="sng" w="9525">
            <a:solidFill>
              <a:schemeClr val="dk2"/>
            </a:solidFill>
            <a:prstDash val="solid"/>
            <a:round/>
            <a:headEnd len="med" w="med" type="none"/>
            <a:tailEnd len="med" w="med" type="none"/>
          </a:ln>
        </p:spPr>
      </p:cxnSp>
      <p:cxnSp>
        <p:nvCxnSpPr>
          <p:cNvPr id="400" name="Google Shape;400;p43"/>
          <p:cNvCxnSpPr/>
          <p:nvPr/>
        </p:nvCxnSpPr>
        <p:spPr>
          <a:xfrm flipH="1">
            <a:off x="6974975" y="1753475"/>
            <a:ext cx="263100" cy="9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 vs decision tree</a:t>
            </a:r>
            <a:endParaRPr/>
          </a:p>
        </p:txBody>
      </p:sp>
      <p:sp>
        <p:nvSpPr>
          <p:cNvPr id="406" name="Google Shape;406;p4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critical difference between the random forest algorithm and decision tree is that- </a:t>
            </a:r>
            <a:endParaRPr/>
          </a:p>
          <a:p>
            <a:pPr indent="-342900" lvl="0" marL="457200" rtl="0" algn="l">
              <a:spcBef>
                <a:spcPts val="1200"/>
              </a:spcBef>
              <a:spcAft>
                <a:spcPts val="0"/>
              </a:spcAft>
              <a:buSzPts val="1800"/>
              <a:buChar char="●"/>
            </a:pPr>
            <a:r>
              <a:rPr lang="en"/>
              <a:t>Decision trees are graphs that illustrate </a:t>
            </a:r>
            <a:r>
              <a:rPr lang="en" u="sng"/>
              <a:t>all possible outcomes</a:t>
            </a:r>
            <a:r>
              <a:rPr lang="en"/>
              <a:t> of a decision using a </a:t>
            </a:r>
            <a:r>
              <a:rPr lang="en" u="sng"/>
              <a:t>branching approach.</a:t>
            </a:r>
            <a:endParaRPr u="sng"/>
          </a:p>
          <a:p>
            <a:pPr indent="-342900" lvl="0" marL="457200" rtl="0" algn="l">
              <a:spcBef>
                <a:spcPts val="0"/>
              </a:spcBef>
              <a:spcAft>
                <a:spcPts val="0"/>
              </a:spcAft>
              <a:buSzPts val="1800"/>
              <a:buChar char="●"/>
            </a:pPr>
            <a:r>
              <a:rPr lang="en"/>
              <a:t>In contrast, the random forest algorithm output are </a:t>
            </a:r>
            <a:r>
              <a:rPr lang="en" u="sng"/>
              <a:t>a set of decision trees</a:t>
            </a:r>
            <a:r>
              <a:rPr lang="en"/>
              <a:t> that work </a:t>
            </a:r>
            <a:r>
              <a:rPr lang="en" u="sng"/>
              <a:t>according to the output.</a:t>
            </a:r>
            <a:endParaRPr u="sng"/>
          </a:p>
          <a:p>
            <a:pPr indent="-342900" lvl="0" marL="457200" rtl="0" algn="l">
              <a:spcBef>
                <a:spcPts val="0"/>
              </a:spcBef>
              <a:spcAft>
                <a:spcPts val="0"/>
              </a:spcAft>
              <a:buSzPts val="1800"/>
              <a:buChar char="●"/>
            </a:pPr>
            <a:r>
              <a:rPr lang="en"/>
              <a:t>Random forest algorithm works well because it aggregates many decision trees, which </a:t>
            </a:r>
            <a:r>
              <a:rPr lang="en" u="sng"/>
              <a:t>reduce the effect of noisy results</a:t>
            </a:r>
            <a:r>
              <a:rPr lang="en"/>
              <a:t>, whereas the prediction results of a single decision tree may be prone to noise.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45"/>
          <p:cNvPicPr preferRelativeResize="0"/>
          <p:nvPr/>
        </p:nvPicPr>
        <p:blipFill rotWithShape="1">
          <a:blip r:embed="rId3">
            <a:alphaModFix/>
          </a:blip>
          <a:srcRect b="3432" l="36142" r="34656" t="15980"/>
          <a:stretch/>
        </p:blipFill>
        <p:spPr>
          <a:xfrm>
            <a:off x="4230929" y="849225"/>
            <a:ext cx="2294870" cy="3159335"/>
          </a:xfrm>
          <a:prstGeom prst="rect">
            <a:avLst/>
          </a:prstGeom>
          <a:noFill/>
          <a:ln>
            <a:noFill/>
          </a:ln>
        </p:spPr>
      </p:pic>
      <p:pic>
        <p:nvPicPr>
          <p:cNvPr id="412" name="Google Shape;412;p45"/>
          <p:cNvPicPr preferRelativeResize="0"/>
          <p:nvPr/>
        </p:nvPicPr>
        <p:blipFill rotWithShape="1">
          <a:blip r:embed="rId4">
            <a:alphaModFix/>
          </a:blip>
          <a:srcRect b="3811" l="34709" r="36334" t="16277"/>
          <a:stretch/>
        </p:blipFill>
        <p:spPr>
          <a:xfrm>
            <a:off x="1866225" y="849226"/>
            <a:ext cx="2294893" cy="3159335"/>
          </a:xfrm>
          <a:prstGeom prst="rect">
            <a:avLst/>
          </a:prstGeom>
          <a:noFill/>
          <a:ln>
            <a:noFill/>
          </a:ln>
        </p:spPr>
      </p:pic>
      <p:sp>
        <p:nvSpPr>
          <p:cNvPr id="413" name="Google Shape;413;p45"/>
          <p:cNvSpPr txBox="1"/>
          <p:nvPr/>
        </p:nvSpPr>
        <p:spPr>
          <a:xfrm>
            <a:off x="2351310" y="3940264"/>
            <a:ext cx="187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Year-2000</a:t>
            </a:r>
            <a:endParaRPr sz="1100"/>
          </a:p>
        </p:txBody>
      </p:sp>
      <p:sp>
        <p:nvSpPr>
          <p:cNvPr id="414" name="Google Shape;414;p45"/>
          <p:cNvSpPr txBox="1"/>
          <p:nvPr/>
        </p:nvSpPr>
        <p:spPr>
          <a:xfrm>
            <a:off x="4646199" y="3940264"/>
            <a:ext cx="187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Year-</a:t>
            </a:r>
            <a:r>
              <a:rPr lang="en" sz="1100"/>
              <a:t>2020</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for implementation of Random Forest Regression</a:t>
            </a:r>
            <a:endParaRPr/>
          </a:p>
        </p:txBody>
      </p:sp>
      <p:sp>
        <p:nvSpPr>
          <p:cNvPr id="420" name="Google Shape;420;p46"/>
          <p:cNvSpPr txBox="1"/>
          <p:nvPr>
            <p:ph idx="1" type="body"/>
          </p:nvPr>
        </p:nvSpPr>
        <p:spPr>
          <a:xfrm>
            <a:off x="311700" y="1301075"/>
            <a:ext cx="2859600" cy="3302700"/>
          </a:xfrm>
          <a:prstGeom prst="rect">
            <a:avLst/>
          </a:prstGeom>
        </p:spPr>
        <p:txBody>
          <a:bodyPr anchorCtr="0" anchor="t" bIns="91425" lIns="91425" spcFirstLastPara="1" rIns="91425" wrap="square" tIns="91425">
            <a:normAutofit fontScale="55000" lnSpcReduction="10000"/>
          </a:bodyPr>
          <a:lstStyle/>
          <a:p>
            <a:pPr indent="0" lvl="0" marL="0" rtl="0" algn="l">
              <a:lnSpc>
                <a:spcPct val="135714"/>
              </a:lnSpc>
              <a:spcBef>
                <a:spcPts val="0"/>
              </a:spcBef>
              <a:spcAft>
                <a:spcPts val="0"/>
              </a:spcAft>
              <a:buNone/>
            </a:pPr>
            <a:r>
              <a:rPr lang="en" sz="1050">
                <a:solidFill>
                  <a:srgbClr val="111111"/>
                </a:solidFill>
              </a:rPr>
              <a:t># Random Forest Regression</a:t>
            </a:r>
            <a:endParaRPr sz="1050">
              <a:solidFill>
                <a:srgbClr val="111111"/>
              </a:solidFill>
            </a:endParaRPr>
          </a:p>
          <a:p>
            <a:pPr indent="0" lvl="0" marL="0" rtl="0" algn="l">
              <a:lnSpc>
                <a:spcPct val="135714"/>
              </a:lnSpc>
              <a:spcBef>
                <a:spcPts val="0"/>
              </a:spcBef>
              <a:spcAft>
                <a:spcPts val="0"/>
              </a:spcAft>
              <a:buNone/>
            </a:pPr>
            <a:r>
              <a:t/>
            </a:r>
            <a:endParaRPr sz="1050">
              <a:solidFill>
                <a:srgbClr val="111111"/>
              </a:solidFill>
            </a:endParaRPr>
          </a:p>
          <a:p>
            <a:pPr indent="0" lvl="0" marL="0" rtl="0" algn="l">
              <a:lnSpc>
                <a:spcPct val="135714"/>
              </a:lnSpc>
              <a:spcBef>
                <a:spcPts val="0"/>
              </a:spcBef>
              <a:spcAft>
                <a:spcPts val="0"/>
              </a:spcAft>
              <a:buNone/>
            </a:pPr>
            <a:r>
              <a:rPr lang="en" sz="1050">
                <a:solidFill>
                  <a:srgbClr val="111111"/>
                </a:solidFill>
              </a:rPr>
              <a:t>import numpy as np</a:t>
            </a:r>
            <a:endParaRPr sz="1050">
              <a:solidFill>
                <a:srgbClr val="111111"/>
              </a:solidFill>
            </a:endParaRPr>
          </a:p>
          <a:p>
            <a:pPr indent="0" lvl="0" marL="0" rtl="0" algn="l">
              <a:lnSpc>
                <a:spcPct val="135714"/>
              </a:lnSpc>
              <a:spcBef>
                <a:spcPts val="0"/>
              </a:spcBef>
              <a:spcAft>
                <a:spcPts val="0"/>
              </a:spcAft>
              <a:buNone/>
            </a:pPr>
            <a:r>
              <a:rPr lang="en" sz="1050">
                <a:solidFill>
                  <a:srgbClr val="111111"/>
                </a:solidFill>
              </a:rPr>
              <a:t>import matplotlib.pyplot as plt</a:t>
            </a:r>
            <a:endParaRPr sz="1050">
              <a:solidFill>
                <a:srgbClr val="111111"/>
              </a:solidFill>
            </a:endParaRPr>
          </a:p>
          <a:p>
            <a:pPr indent="0" lvl="0" marL="0" rtl="0" algn="l">
              <a:lnSpc>
                <a:spcPct val="135714"/>
              </a:lnSpc>
              <a:spcBef>
                <a:spcPts val="0"/>
              </a:spcBef>
              <a:spcAft>
                <a:spcPts val="0"/>
              </a:spcAft>
              <a:buNone/>
            </a:pPr>
            <a:r>
              <a:rPr lang="en" sz="1050">
                <a:solidFill>
                  <a:srgbClr val="111111"/>
                </a:solidFill>
              </a:rPr>
              <a:t>import pandas as pd</a:t>
            </a:r>
            <a:endParaRPr sz="1050">
              <a:solidFill>
                <a:srgbClr val="111111"/>
              </a:solidFill>
            </a:endParaRPr>
          </a:p>
          <a:p>
            <a:pPr indent="0" lvl="0" marL="0" rtl="0" algn="l">
              <a:lnSpc>
                <a:spcPct val="135714"/>
              </a:lnSpc>
              <a:spcBef>
                <a:spcPts val="0"/>
              </a:spcBef>
              <a:spcAft>
                <a:spcPts val="0"/>
              </a:spcAft>
              <a:buNone/>
            </a:pPr>
            <a:r>
              <a:rPr lang="en" sz="1050">
                <a:solidFill>
                  <a:srgbClr val="111111"/>
                </a:solidFill>
              </a:rPr>
              <a:t>dataset = pd.read_excel('rndmigrationdataset.xlsx')</a:t>
            </a:r>
            <a:endParaRPr sz="1050">
              <a:solidFill>
                <a:srgbClr val="111111"/>
              </a:solidFill>
            </a:endParaRPr>
          </a:p>
          <a:p>
            <a:pPr indent="0" lvl="0" marL="0" rtl="0" algn="l">
              <a:lnSpc>
                <a:spcPct val="135714"/>
              </a:lnSpc>
              <a:spcBef>
                <a:spcPts val="0"/>
              </a:spcBef>
              <a:spcAft>
                <a:spcPts val="0"/>
              </a:spcAft>
              <a:buNone/>
            </a:pPr>
            <a:r>
              <a:rPr lang="en" sz="1050">
                <a:solidFill>
                  <a:srgbClr val="111111"/>
                </a:solidFill>
              </a:rPr>
              <a:t>print(dataset)</a:t>
            </a:r>
            <a:endParaRPr sz="1050">
              <a:solidFill>
                <a:srgbClr val="111111"/>
              </a:solidFill>
            </a:endParaRPr>
          </a:p>
          <a:p>
            <a:pPr indent="0" lvl="0" marL="0" rtl="0" algn="l">
              <a:lnSpc>
                <a:spcPct val="135714"/>
              </a:lnSpc>
              <a:spcBef>
                <a:spcPts val="0"/>
              </a:spcBef>
              <a:spcAft>
                <a:spcPts val="0"/>
              </a:spcAft>
              <a:buNone/>
            </a:pPr>
            <a:r>
              <a:t/>
            </a:r>
            <a:endParaRPr sz="1050">
              <a:solidFill>
                <a:srgbClr val="111111"/>
              </a:solidFill>
            </a:endParaRPr>
          </a:p>
          <a:p>
            <a:pPr indent="0" lvl="0" marL="0" rtl="0" algn="l">
              <a:lnSpc>
                <a:spcPct val="135714"/>
              </a:lnSpc>
              <a:spcBef>
                <a:spcPts val="0"/>
              </a:spcBef>
              <a:spcAft>
                <a:spcPts val="0"/>
              </a:spcAft>
              <a:buNone/>
            </a:pPr>
            <a:r>
              <a:rPr lang="en" sz="1050">
                <a:solidFill>
                  <a:srgbClr val="111111"/>
                </a:solidFill>
              </a:rPr>
              <a:t>dataset.isnull()</a:t>
            </a:r>
            <a:endParaRPr sz="1050">
              <a:solidFill>
                <a:srgbClr val="111111"/>
              </a:solidFill>
            </a:endParaRPr>
          </a:p>
          <a:p>
            <a:pPr indent="0" lvl="0" marL="0" rtl="0" algn="l">
              <a:lnSpc>
                <a:spcPct val="135714"/>
              </a:lnSpc>
              <a:spcBef>
                <a:spcPts val="0"/>
              </a:spcBef>
              <a:spcAft>
                <a:spcPts val="0"/>
              </a:spcAft>
              <a:buNone/>
            </a:pPr>
            <a:r>
              <a:t/>
            </a:r>
            <a:endParaRPr sz="1050">
              <a:solidFill>
                <a:srgbClr val="111111"/>
              </a:solidFill>
            </a:endParaRPr>
          </a:p>
          <a:p>
            <a:pPr indent="0" lvl="0" marL="0" rtl="0" algn="l">
              <a:lnSpc>
                <a:spcPct val="135714"/>
              </a:lnSpc>
              <a:spcBef>
                <a:spcPts val="0"/>
              </a:spcBef>
              <a:spcAft>
                <a:spcPts val="0"/>
              </a:spcAft>
              <a:buNone/>
            </a:pPr>
            <a:r>
              <a:rPr lang="en" sz="1050">
                <a:solidFill>
                  <a:srgbClr val="111111"/>
                </a:solidFill>
              </a:rPr>
              <a:t>dataset.dropna(axis = 1, inplace=True)</a:t>
            </a:r>
            <a:endParaRPr sz="1050">
              <a:solidFill>
                <a:srgbClr val="111111"/>
              </a:solidFill>
            </a:endParaRPr>
          </a:p>
          <a:p>
            <a:pPr indent="0" lvl="0" marL="0" rtl="0" algn="l">
              <a:lnSpc>
                <a:spcPct val="135714"/>
              </a:lnSpc>
              <a:spcBef>
                <a:spcPts val="0"/>
              </a:spcBef>
              <a:spcAft>
                <a:spcPts val="0"/>
              </a:spcAft>
              <a:buNone/>
            </a:pPr>
            <a:r>
              <a:t/>
            </a:r>
            <a:endParaRPr sz="1050">
              <a:solidFill>
                <a:srgbClr val="111111"/>
              </a:solidFill>
            </a:endParaRPr>
          </a:p>
          <a:p>
            <a:pPr indent="0" lvl="0" marL="0" rtl="0" algn="l">
              <a:lnSpc>
                <a:spcPct val="135714"/>
              </a:lnSpc>
              <a:spcBef>
                <a:spcPts val="0"/>
              </a:spcBef>
              <a:spcAft>
                <a:spcPts val="0"/>
              </a:spcAft>
              <a:buNone/>
            </a:pPr>
            <a:r>
              <a:rPr lang="en" sz="1050">
                <a:solidFill>
                  <a:srgbClr val="111111"/>
                </a:solidFill>
              </a:rPr>
              <a:t>y = dataset.iloc[0,1:19].values</a:t>
            </a:r>
            <a:endParaRPr sz="1050">
              <a:solidFill>
                <a:srgbClr val="111111"/>
              </a:solidFill>
            </a:endParaRPr>
          </a:p>
          <a:p>
            <a:pPr indent="0" lvl="0" marL="0" rtl="0" algn="l">
              <a:lnSpc>
                <a:spcPct val="135714"/>
              </a:lnSpc>
              <a:spcBef>
                <a:spcPts val="0"/>
              </a:spcBef>
              <a:spcAft>
                <a:spcPts val="0"/>
              </a:spcAft>
              <a:buNone/>
            </a:pPr>
            <a:r>
              <a:rPr lang="en" sz="1050">
                <a:solidFill>
                  <a:srgbClr val="111111"/>
                </a:solidFill>
              </a:rPr>
              <a:t>print(y)</a:t>
            </a:r>
            <a:endParaRPr sz="1050">
              <a:solidFill>
                <a:srgbClr val="111111"/>
              </a:solidFill>
            </a:endParaRPr>
          </a:p>
          <a:p>
            <a:pPr indent="0" lvl="0" marL="0" rtl="0" algn="l">
              <a:lnSpc>
                <a:spcPct val="135714"/>
              </a:lnSpc>
              <a:spcBef>
                <a:spcPts val="0"/>
              </a:spcBef>
              <a:spcAft>
                <a:spcPts val="0"/>
              </a:spcAft>
              <a:buNone/>
            </a:pPr>
            <a:r>
              <a:rPr lang="en" sz="1050">
                <a:solidFill>
                  <a:srgbClr val="111111"/>
                </a:solidFill>
              </a:rPr>
              <a:t>print(type(y))</a:t>
            </a:r>
            <a:endParaRPr sz="1050">
              <a:solidFill>
                <a:srgbClr val="111111"/>
              </a:solidFill>
            </a:endParaRPr>
          </a:p>
          <a:p>
            <a:pPr indent="0" lvl="0" marL="0" rtl="0" algn="l">
              <a:lnSpc>
                <a:spcPct val="135714"/>
              </a:lnSpc>
              <a:spcBef>
                <a:spcPts val="0"/>
              </a:spcBef>
              <a:spcAft>
                <a:spcPts val="0"/>
              </a:spcAft>
              <a:buNone/>
            </a:pPr>
            <a:r>
              <a:t/>
            </a:r>
            <a:endParaRPr sz="1050">
              <a:solidFill>
                <a:srgbClr val="111111"/>
              </a:solidFill>
            </a:endParaRPr>
          </a:p>
          <a:p>
            <a:pPr indent="0" lvl="0" marL="0" rtl="0" algn="l">
              <a:lnSpc>
                <a:spcPct val="135714"/>
              </a:lnSpc>
              <a:spcBef>
                <a:spcPts val="0"/>
              </a:spcBef>
              <a:spcAft>
                <a:spcPts val="0"/>
              </a:spcAft>
              <a:buNone/>
            </a:pPr>
            <a:r>
              <a:rPr lang="en" sz="1050">
                <a:solidFill>
                  <a:srgbClr val="111111"/>
                </a:solidFill>
              </a:rPr>
              <a:t>X = np.array([2000,2001,2002,2003,2004,2005,2006,2007,2008,2009.2010,2011,2012,2013,2014,2015,2016,2017,2018])</a:t>
            </a:r>
            <a:endParaRPr sz="1050">
              <a:solidFill>
                <a:srgbClr val="111111"/>
              </a:solidFill>
            </a:endParaRPr>
          </a:p>
          <a:p>
            <a:pPr indent="0" lvl="0" marL="0" rtl="0" algn="l">
              <a:lnSpc>
                <a:spcPct val="135714"/>
              </a:lnSpc>
              <a:spcBef>
                <a:spcPts val="0"/>
              </a:spcBef>
              <a:spcAft>
                <a:spcPts val="0"/>
              </a:spcAft>
              <a:buNone/>
            </a:pPr>
            <a:r>
              <a:rPr lang="en" sz="1050">
                <a:solidFill>
                  <a:srgbClr val="111111"/>
                </a:solidFill>
              </a:rPr>
              <a:t>print(X)</a:t>
            </a:r>
            <a:endParaRPr sz="1050">
              <a:solidFill>
                <a:srgbClr val="111111"/>
              </a:solidFill>
            </a:endParaRPr>
          </a:p>
          <a:p>
            <a:pPr indent="0" lvl="0" marL="0" rtl="0" algn="l">
              <a:lnSpc>
                <a:spcPct val="135714"/>
              </a:lnSpc>
              <a:spcBef>
                <a:spcPts val="0"/>
              </a:spcBef>
              <a:spcAft>
                <a:spcPts val="0"/>
              </a:spcAft>
              <a:buNone/>
            </a:pPr>
            <a:r>
              <a:rPr lang="en" sz="1050">
                <a:solidFill>
                  <a:srgbClr val="111111"/>
                </a:solidFill>
              </a:rPr>
              <a:t>print(type(X))</a:t>
            </a:r>
            <a:endParaRPr sz="1050">
              <a:solidFill>
                <a:srgbClr val="111111"/>
              </a:solidFill>
            </a:endParaRPr>
          </a:p>
          <a:p>
            <a:pPr indent="0" lvl="0" marL="0" rtl="0" algn="l">
              <a:lnSpc>
                <a:spcPct val="135714"/>
              </a:lnSpc>
              <a:spcBef>
                <a:spcPts val="0"/>
              </a:spcBef>
              <a:spcAft>
                <a:spcPts val="0"/>
              </a:spcAft>
              <a:buNone/>
            </a:pPr>
            <a:r>
              <a:t/>
            </a:r>
            <a:endParaRPr sz="1050">
              <a:solidFill>
                <a:srgbClr val="111111"/>
              </a:solidFill>
            </a:endParaRPr>
          </a:p>
          <a:p>
            <a:pPr indent="0" lvl="0" marL="0" rtl="0" algn="l">
              <a:lnSpc>
                <a:spcPct val="135714"/>
              </a:lnSpc>
              <a:spcBef>
                <a:spcPts val="0"/>
              </a:spcBef>
              <a:spcAft>
                <a:spcPts val="0"/>
              </a:spcAft>
              <a:buNone/>
            </a:pPr>
            <a:r>
              <a:rPr lang="en" sz="1050">
                <a:solidFill>
                  <a:srgbClr val="111111"/>
                </a:solidFill>
              </a:rPr>
              <a:t>X = X.reshape(-1, 1)</a:t>
            </a:r>
            <a:endParaRPr sz="1050">
              <a:solidFill>
                <a:srgbClr val="111111"/>
              </a:solidFill>
            </a:endParaRPr>
          </a:p>
          <a:p>
            <a:pPr indent="0" lvl="0" marL="0" rtl="0" algn="l">
              <a:lnSpc>
                <a:spcPct val="135714"/>
              </a:lnSpc>
              <a:spcBef>
                <a:spcPts val="0"/>
              </a:spcBef>
              <a:spcAft>
                <a:spcPts val="0"/>
              </a:spcAft>
              <a:buNone/>
            </a:pPr>
            <a:r>
              <a:rPr lang="en" sz="1050">
                <a:solidFill>
                  <a:srgbClr val="111111"/>
                </a:solidFill>
              </a:rPr>
              <a:t>y = y.reshape(-1,1)</a:t>
            </a:r>
            <a:endParaRPr sz="1050">
              <a:solidFill>
                <a:srgbClr val="111111"/>
              </a:solidFill>
            </a:endParaRPr>
          </a:p>
          <a:p>
            <a:pPr indent="0" lvl="0" marL="0" rtl="0" algn="l">
              <a:lnSpc>
                <a:spcPct val="135714"/>
              </a:lnSpc>
              <a:spcBef>
                <a:spcPts val="0"/>
              </a:spcBef>
              <a:spcAft>
                <a:spcPts val="0"/>
              </a:spcAft>
              <a:buNone/>
            </a:pPr>
            <a:r>
              <a:t/>
            </a:r>
            <a:endParaRPr sz="1050">
              <a:solidFill>
                <a:srgbClr val="111111"/>
              </a:solidFill>
            </a:endParaRPr>
          </a:p>
          <a:p>
            <a:pPr indent="0" lvl="0" marL="0" rtl="0" algn="l">
              <a:lnSpc>
                <a:spcPct val="135714"/>
              </a:lnSpc>
              <a:spcBef>
                <a:spcPts val="0"/>
              </a:spcBef>
              <a:spcAft>
                <a:spcPts val="0"/>
              </a:spcAft>
              <a:buNone/>
            </a:pPr>
            <a:r>
              <a:t/>
            </a:r>
            <a:endParaRPr sz="1050">
              <a:solidFill>
                <a:srgbClr val="AF00DB"/>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p>
        </p:txBody>
      </p:sp>
      <p:sp>
        <p:nvSpPr>
          <p:cNvPr id="421" name="Google Shape;421;p46"/>
          <p:cNvSpPr txBox="1"/>
          <p:nvPr/>
        </p:nvSpPr>
        <p:spPr>
          <a:xfrm>
            <a:off x="3866325" y="1355375"/>
            <a:ext cx="4439700" cy="285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from sklearn.ensemble import RandomForestRegressor</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regressor2 = RandomForestRegressor(n_estimators = 10, random_state = 2)</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regressor2.fit(X, y)</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X_predict2 = np.array([11]) </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X_predict2 = X_predict2.reshape(-1,1)</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y_predict2 = model.predict(X_predict2)</a:t>
            </a:r>
            <a:endParaRPr sz="550">
              <a:latin typeface="Open Sans"/>
              <a:ea typeface="Open Sans"/>
              <a:cs typeface="Open Sans"/>
              <a:sym typeface="Open Sans"/>
            </a:endParaRPr>
          </a:p>
          <a:p>
            <a:pPr indent="0" lvl="0" marL="0" rtl="0" algn="l">
              <a:spcBef>
                <a:spcPts val="0"/>
              </a:spcBef>
              <a:spcAft>
                <a:spcPts val="0"/>
              </a:spcAft>
              <a:buNone/>
            </a:pPr>
            <a:r>
              <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import pandas as pd</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from datetime import datetime, timedelta</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from matplotlib import pyplot as plt</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from matplotlib import dates as mpl_dates</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import matplotlib.ticker as plticker</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loc = plticker.MultipleLocator(base=5.0)</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fig, ax = plt.subplots()</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ax.xaxis.set_major_locator(loc)</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ax.scatter(X, y, color = "red")</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ax.plot(X, regressor2.predict(X), color = "green")</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plt.title("Subansiri's migration for left bank (cross section 9)")</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plt.xlabel("Years")</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plt.ylabel("Migration (in metres)")</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plt.legend(["Predicted Data", "Actual Data"], loc ="lower right")</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plt.show()</a:t>
            </a:r>
            <a:endParaRPr sz="550">
              <a:latin typeface="Open Sans"/>
              <a:ea typeface="Open Sans"/>
              <a:cs typeface="Open Sans"/>
              <a:sym typeface="Open Sans"/>
            </a:endParaRPr>
          </a:p>
          <a:p>
            <a:pPr indent="0" lvl="0" marL="0" rtl="0" algn="l">
              <a:spcBef>
                <a:spcPts val="0"/>
              </a:spcBef>
              <a:spcAft>
                <a:spcPts val="0"/>
              </a:spcAft>
              <a:buNone/>
            </a:pPr>
            <a:r>
              <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print(regressor2.predict(X)) </a:t>
            </a:r>
            <a:endParaRPr sz="550">
              <a:latin typeface="Open Sans"/>
              <a:ea typeface="Open Sans"/>
              <a:cs typeface="Open Sans"/>
              <a:sym typeface="Open Sans"/>
            </a:endParaRPr>
          </a:p>
          <a:p>
            <a:pPr indent="0" lvl="0" marL="0" rtl="0" algn="l">
              <a:spcBef>
                <a:spcPts val="0"/>
              </a:spcBef>
              <a:spcAft>
                <a:spcPts val="0"/>
              </a:spcAft>
              <a:buNone/>
            </a:pPr>
            <a:r>
              <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from sklearn.metrics import r2_score </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r2_score(y,regressor2.predict(X))</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a = np.array(2020) </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a=a.reshape(1,-1)</a:t>
            </a:r>
            <a:endParaRPr sz="550">
              <a:latin typeface="Open Sans"/>
              <a:ea typeface="Open Sans"/>
              <a:cs typeface="Open Sans"/>
              <a:sym typeface="Open Sans"/>
            </a:endParaRPr>
          </a:p>
          <a:p>
            <a:pPr indent="0" lvl="0" marL="0" rtl="0" algn="l">
              <a:spcBef>
                <a:spcPts val="0"/>
              </a:spcBef>
              <a:spcAft>
                <a:spcPts val="0"/>
              </a:spcAft>
              <a:buNone/>
            </a:pPr>
            <a:r>
              <a:rPr lang="en" sz="550">
                <a:latin typeface="Open Sans"/>
                <a:ea typeface="Open Sans"/>
                <a:cs typeface="Open Sans"/>
                <a:sym typeface="Open Sans"/>
              </a:rPr>
              <a:t>model.predict(a)</a:t>
            </a:r>
            <a:endParaRPr sz="550">
              <a:latin typeface="Open Sans"/>
              <a:ea typeface="Open Sans"/>
              <a:cs typeface="Open Sans"/>
              <a:sym typeface="Open Sans"/>
            </a:endParaRPr>
          </a:p>
          <a:p>
            <a:pPr indent="0" lvl="0" marL="0" rtl="0" algn="l">
              <a:spcBef>
                <a:spcPts val="0"/>
              </a:spcBef>
              <a:spcAft>
                <a:spcPts val="0"/>
              </a:spcAft>
              <a:buNone/>
            </a:pPr>
            <a:r>
              <a:t/>
            </a:r>
            <a:endParaRPr sz="300">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7"/>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sz="1200">
                <a:solidFill>
                  <a:srgbClr val="202124"/>
                </a:solidFill>
                <a:highlight>
                  <a:srgbClr val="FFFFFF"/>
                </a:highlight>
                <a:latin typeface="Arial"/>
                <a:ea typeface="Arial"/>
                <a:cs typeface="Arial"/>
                <a:sym typeface="Arial"/>
              </a:rPr>
              <a:t>What is r2 score? ” …</a:t>
            </a:r>
            <a:r>
              <a:rPr lang="en" sz="1200">
                <a:solidFill>
                  <a:srgbClr val="202124"/>
                </a:solidFill>
                <a:highlight>
                  <a:srgbClr val="FFFFFF"/>
                </a:highlight>
                <a:latin typeface="Arial"/>
                <a:ea typeface="Arial"/>
                <a:cs typeface="Arial"/>
                <a:sym typeface="Arial"/>
              </a:rPr>
              <a:t>the proportion of the variance in the dependent variable that is predictable from the independent variable(s).</a:t>
            </a:r>
            <a:endParaRPr sz="1200">
              <a:solidFill>
                <a:srgbClr val="202124"/>
              </a:solidFill>
              <a:highlight>
                <a:srgbClr val="FFFFFF"/>
              </a:highlight>
              <a:latin typeface="Arial"/>
              <a:ea typeface="Arial"/>
              <a:cs typeface="Arial"/>
              <a:sym typeface="Arial"/>
            </a:endParaRPr>
          </a:p>
          <a:p>
            <a:pPr indent="0" lvl="0" marL="0" rtl="0" algn="ctr">
              <a:spcBef>
                <a:spcPts val="0"/>
              </a:spcBef>
              <a:spcAft>
                <a:spcPts val="0"/>
              </a:spcAft>
              <a:buNone/>
            </a:pPr>
            <a:r>
              <a:rPr lang="en" sz="1200">
                <a:solidFill>
                  <a:srgbClr val="202124"/>
                </a:solidFill>
                <a:highlight>
                  <a:srgbClr val="FFFFFF"/>
                </a:highlight>
                <a:latin typeface="Arial"/>
                <a:ea typeface="Arial"/>
                <a:cs typeface="Arial"/>
                <a:sym typeface="Arial"/>
              </a:rPr>
              <a:t>The R2 score is a statistical description of how the samples fit along a linear model.</a:t>
            </a:r>
            <a:endParaRPr sz="1200">
              <a:solidFill>
                <a:srgbClr val="202124"/>
              </a:solidFill>
              <a:highlight>
                <a:srgbClr val="FFFFFF"/>
              </a:highlight>
              <a:latin typeface="Arial"/>
              <a:ea typeface="Arial"/>
              <a:cs typeface="Arial"/>
              <a:sym typeface="Arial"/>
            </a:endParaRPr>
          </a:p>
        </p:txBody>
      </p:sp>
      <p:sp>
        <p:nvSpPr>
          <p:cNvPr id="427" name="Google Shape;427;p47"/>
          <p:cNvSpPr txBox="1"/>
          <p:nvPr/>
        </p:nvSpPr>
        <p:spPr>
          <a:xfrm>
            <a:off x="825400" y="2676000"/>
            <a:ext cx="6290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Random Forest Regression is a supervised learning algorithm that uses ensemble learning method for regression.</a:t>
            </a:r>
            <a:r>
              <a:rPr b="1" lang="en" sz="1050">
                <a:solidFill>
                  <a:srgbClr val="5F6368"/>
                </a:solidFill>
                <a:highlight>
                  <a:srgbClr val="FFFFFF"/>
                </a:highlight>
              </a:rPr>
              <a:t>Supervised learning</a:t>
            </a:r>
            <a:r>
              <a:rPr lang="en" sz="1050">
                <a:solidFill>
                  <a:srgbClr val="4D5156"/>
                </a:solidFill>
                <a:highlight>
                  <a:srgbClr val="FFFFFF"/>
                </a:highlight>
              </a:rPr>
              <a:t> allows collecting data and produces data output from previous experiences</a:t>
            </a:r>
            <a:r>
              <a:rPr lang="en">
                <a:latin typeface="Open Sans"/>
                <a:ea typeface="Open Sans"/>
                <a:cs typeface="Open Sans"/>
                <a:sym typeface="Open Sans"/>
              </a:rPr>
              <a:t> Ensemble learning method is a technique that combines predictions from multiple machine learning algorithms to make a more accurate prediction than a single model.</a:t>
            </a:r>
            <a:endParaRPr>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8"/>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sz="1200">
                <a:solidFill>
                  <a:srgbClr val="202124"/>
                </a:solidFill>
                <a:highlight>
                  <a:srgbClr val="FFFFFF"/>
                </a:highlight>
                <a:latin typeface="Arial"/>
                <a:ea typeface="Arial"/>
                <a:cs typeface="Arial"/>
                <a:sym typeface="Arial"/>
              </a:rPr>
              <a:t>The main difference between supervised and unsupervised learning: Labeled data. The main distinction between the two approaches is the use of labeled datasets. To put it simply, </a:t>
            </a:r>
            <a:r>
              <a:rPr lang="en" sz="1200">
                <a:solidFill>
                  <a:srgbClr val="202124"/>
                </a:solidFill>
                <a:highlight>
                  <a:srgbClr val="FFFFFF"/>
                </a:highlight>
                <a:latin typeface="Arial"/>
                <a:ea typeface="Arial"/>
                <a:cs typeface="Arial"/>
                <a:sym typeface="Arial"/>
              </a:rPr>
              <a:t>supervised learning uses labeled input and output data, while an unsupervised learning algorithm does not</a:t>
            </a:r>
            <a:r>
              <a:rPr b="0" lang="en" sz="1200">
                <a:solidFill>
                  <a:srgbClr val="202124"/>
                </a:solidFill>
                <a:highlight>
                  <a:srgbClr val="FFFFFF"/>
                </a:highlight>
                <a:latin typeface="Arial"/>
                <a:ea typeface="Arial"/>
                <a:cs typeface="Arial"/>
                <a:sym typeface="Arial"/>
              </a:rPr>
              <a:t>.</a:t>
            </a:r>
            <a:endParaRPr/>
          </a:p>
        </p:txBody>
      </p:sp>
      <p:sp>
        <p:nvSpPr>
          <p:cNvPr id="433" name="Google Shape;433;p48"/>
          <p:cNvSpPr txBox="1"/>
          <p:nvPr/>
        </p:nvSpPr>
        <p:spPr>
          <a:xfrm>
            <a:off x="1711600" y="2954025"/>
            <a:ext cx="403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RMSE = it tells you how concentrated the data is around the line of best fit.</a:t>
            </a:r>
            <a:endParaRPr>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9"/>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0"/>
          <p:cNvSpPr txBox="1"/>
          <p:nvPr>
            <p:ph type="title"/>
          </p:nvPr>
        </p:nvSpPr>
        <p:spPr>
          <a:xfrm>
            <a:off x="311700" y="-48500"/>
            <a:ext cx="8520600" cy="707400"/>
          </a:xfrm>
          <a:prstGeom prst="rect">
            <a:avLst/>
          </a:prstGeom>
        </p:spPr>
        <p:txBody>
          <a:bodyPr anchorCtr="0" anchor="t" bIns="91425" lIns="91425" spcFirstLastPara="1" rIns="91425" wrap="square" tIns="91425">
            <a:normAutofit fontScale="90000"/>
          </a:bodyPr>
          <a:lstStyle/>
          <a:p>
            <a:pPr indent="457200" lvl="0" marL="2743200" rtl="0" algn="l">
              <a:spcBef>
                <a:spcPts val="0"/>
              </a:spcBef>
              <a:spcAft>
                <a:spcPts val="0"/>
              </a:spcAft>
              <a:buNone/>
            </a:pPr>
            <a:r>
              <a:rPr lang="en"/>
              <a:t>Methodology</a:t>
            </a:r>
            <a:endParaRPr/>
          </a:p>
        </p:txBody>
      </p:sp>
      <p:sp>
        <p:nvSpPr>
          <p:cNvPr id="444" name="Google Shape;444;p50"/>
          <p:cNvSpPr/>
          <p:nvPr/>
        </p:nvSpPr>
        <p:spPr>
          <a:xfrm>
            <a:off x="829375" y="693900"/>
            <a:ext cx="2840700" cy="721200"/>
          </a:xfrm>
          <a:prstGeom prst="roundRect">
            <a:avLst>
              <a:gd fmla="val 50000" name="adj"/>
            </a:avLst>
          </a:prstGeom>
          <a:solidFill>
            <a:srgbClr val="FFAC00"/>
          </a:solidFill>
          <a:ln cap="flat" cmpd="sng" w="9525">
            <a:solidFill>
              <a:srgbClr val="FFA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Division of Subansiri River into 20 cross sections from 2000 to 2020 </a:t>
            </a:r>
            <a:endParaRPr b="1">
              <a:latin typeface="Open Sans"/>
              <a:ea typeface="Open Sans"/>
              <a:cs typeface="Open Sans"/>
              <a:sym typeface="Open Sans"/>
            </a:endParaRPr>
          </a:p>
        </p:txBody>
      </p:sp>
      <p:sp>
        <p:nvSpPr>
          <p:cNvPr id="445" name="Google Shape;445;p50"/>
          <p:cNvSpPr/>
          <p:nvPr/>
        </p:nvSpPr>
        <p:spPr>
          <a:xfrm>
            <a:off x="4074742" y="928340"/>
            <a:ext cx="618000" cy="2223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0"/>
          <p:cNvSpPr/>
          <p:nvPr/>
        </p:nvSpPr>
        <p:spPr>
          <a:xfrm>
            <a:off x="5097400" y="776250"/>
            <a:ext cx="2243400" cy="556500"/>
          </a:xfrm>
          <a:prstGeom prst="roundRect">
            <a:avLst>
              <a:gd fmla="val 50000" name="adj"/>
            </a:avLst>
          </a:prstGeom>
          <a:solidFill>
            <a:srgbClr val="FFAC00"/>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Calculating Midline channels</a:t>
            </a:r>
            <a:endParaRPr b="1">
              <a:latin typeface="Open Sans"/>
              <a:ea typeface="Open Sans"/>
              <a:cs typeface="Open Sans"/>
              <a:sym typeface="Open Sans"/>
            </a:endParaRPr>
          </a:p>
        </p:txBody>
      </p:sp>
      <p:pic>
        <p:nvPicPr>
          <p:cNvPr id="447" name="Google Shape;447;p50"/>
          <p:cNvPicPr preferRelativeResize="0"/>
          <p:nvPr/>
        </p:nvPicPr>
        <p:blipFill rotWithShape="1">
          <a:blip r:embed="rId3">
            <a:alphaModFix/>
          </a:blip>
          <a:srcRect b="0" l="0" r="82421" t="50000"/>
          <a:stretch/>
        </p:blipFill>
        <p:spPr>
          <a:xfrm>
            <a:off x="1212030" y="1537934"/>
            <a:ext cx="2030410" cy="3331013"/>
          </a:xfrm>
          <a:prstGeom prst="rect">
            <a:avLst/>
          </a:prstGeom>
          <a:noFill/>
          <a:ln cap="flat" cmpd="sng" w="9525">
            <a:solidFill>
              <a:srgbClr val="111111"/>
            </a:solidFill>
            <a:prstDash val="solid"/>
            <a:round/>
            <a:headEnd len="sm" w="sm" type="none"/>
            <a:tailEnd len="sm" w="sm" type="none"/>
          </a:ln>
        </p:spPr>
      </p:pic>
      <p:sp>
        <p:nvSpPr>
          <p:cNvPr id="448" name="Google Shape;448;p50"/>
          <p:cNvSpPr/>
          <p:nvPr/>
        </p:nvSpPr>
        <p:spPr>
          <a:xfrm>
            <a:off x="7797563" y="853658"/>
            <a:ext cx="575700" cy="2223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0"/>
          <p:cNvSpPr/>
          <p:nvPr/>
        </p:nvSpPr>
        <p:spPr>
          <a:xfrm>
            <a:off x="59250" y="928350"/>
            <a:ext cx="575700" cy="2223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0" name="Google Shape;450;p50"/>
          <p:cNvPicPr preferRelativeResize="0"/>
          <p:nvPr/>
        </p:nvPicPr>
        <p:blipFill rotWithShape="1">
          <a:blip r:embed="rId4">
            <a:alphaModFix/>
          </a:blip>
          <a:srcRect b="0" l="2572" r="15775" t="0"/>
          <a:stretch/>
        </p:blipFill>
        <p:spPr>
          <a:xfrm>
            <a:off x="4400550" y="1752076"/>
            <a:ext cx="2130124" cy="2703674"/>
          </a:xfrm>
          <a:prstGeom prst="rect">
            <a:avLst/>
          </a:prstGeom>
          <a:noFill/>
          <a:ln cap="flat" cmpd="sng" w="9525">
            <a:solidFill>
              <a:srgbClr val="111111"/>
            </a:solidFill>
            <a:prstDash val="solid"/>
            <a:round/>
            <a:headEnd len="sm" w="sm" type="none"/>
            <a:tailEnd len="sm" w="sm" type="none"/>
          </a:ln>
        </p:spPr>
      </p:pic>
      <p:pic>
        <p:nvPicPr>
          <p:cNvPr id="451" name="Google Shape;451;p50"/>
          <p:cNvPicPr preferRelativeResize="0"/>
          <p:nvPr/>
        </p:nvPicPr>
        <p:blipFill rotWithShape="1">
          <a:blip r:embed="rId5">
            <a:alphaModFix/>
          </a:blip>
          <a:srcRect b="2966" l="36920" r="28330" t="15086"/>
          <a:stretch/>
        </p:blipFill>
        <p:spPr>
          <a:xfrm>
            <a:off x="6530675" y="1757113"/>
            <a:ext cx="2030426" cy="2693596"/>
          </a:xfrm>
          <a:prstGeom prst="rect">
            <a:avLst/>
          </a:prstGeom>
          <a:noFill/>
          <a:ln cap="flat" cmpd="sng" w="9525">
            <a:solidFill>
              <a:srgbClr val="11111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51"/>
          <p:cNvPicPr preferRelativeResize="0"/>
          <p:nvPr/>
        </p:nvPicPr>
        <p:blipFill rotWithShape="1">
          <a:blip r:embed="rId3">
            <a:alphaModFix/>
          </a:blip>
          <a:srcRect b="3432" l="36142" r="34656" t="15980"/>
          <a:stretch/>
        </p:blipFill>
        <p:spPr>
          <a:xfrm>
            <a:off x="4230929" y="849225"/>
            <a:ext cx="2294870" cy="3159335"/>
          </a:xfrm>
          <a:prstGeom prst="rect">
            <a:avLst/>
          </a:prstGeom>
          <a:noFill/>
          <a:ln>
            <a:noFill/>
          </a:ln>
        </p:spPr>
      </p:pic>
      <p:pic>
        <p:nvPicPr>
          <p:cNvPr id="457" name="Google Shape;457;p51"/>
          <p:cNvPicPr preferRelativeResize="0"/>
          <p:nvPr/>
        </p:nvPicPr>
        <p:blipFill rotWithShape="1">
          <a:blip r:embed="rId4">
            <a:alphaModFix/>
          </a:blip>
          <a:srcRect b="3811" l="34709" r="36334" t="16277"/>
          <a:stretch/>
        </p:blipFill>
        <p:spPr>
          <a:xfrm>
            <a:off x="1866225" y="849226"/>
            <a:ext cx="2294893" cy="3159335"/>
          </a:xfrm>
          <a:prstGeom prst="rect">
            <a:avLst/>
          </a:prstGeom>
          <a:noFill/>
          <a:ln>
            <a:noFill/>
          </a:ln>
        </p:spPr>
      </p:pic>
      <p:sp>
        <p:nvSpPr>
          <p:cNvPr id="458" name="Google Shape;458;p51"/>
          <p:cNvSpPr txBox="1"/>
          <p:nvPr/>
        </p:nvSpPr>
        <p:spPr>
          <a:xfrm>
            <a:off x="2533760" y="3940264"/>
            <a:ext cx="187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Year-2000</a:t>
            </a:r>
            <a:endParaRPr sz="1100"/>
          </a:p>
        </p:txBody>
      </p:sp>
      <p:sp>
        <p:nvSpPr>
          <p:cNvPr id="459" name="Google Shape;459;p51"/>
          <p:cNvSpPr txBox="1"/>
          <p:nvPr/>
        </p:nvSpPr>
        <p:spPr>
          <a:xfrm>
            <a:off x="4915524" y="3940264"/>
            <a:ext cx="187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Year-2020</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191150" y="120600"/>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822"/>
              <a:t>       Introduction</a:t>
            </a:r>
            <a:endParaRPr sz="3822"/>
          </a:p>
        </p:txBody>
      </p:sp>
      <p:sp>
        <p:nvSpPr>
          <p:cNvPr id="99" name="Google Shape;99;p17"/>
          <p:cNvSpPr txBox="1"/>
          <p:nvPr>
            <p:ph idx="1" type="body"/>
          </p:nvPr>
        </p:nvSpPr>
        <p:spPr>
          <a:xfrm>
            <a:off x="4507250" y="1242563"/>
            <a:ext cx="4218600" cy="3275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111111"/>
              </a:buClr>
              <a:buSzPts val="1800"/>
              <a:buChar char="●"/>
            </a:pPr>
            <a:r>
              <a:rPr lang="en">
                <a:solidFill>
                  <a:srgbClr val="111111"/>
                </a:solidFill>
                <a:highlight>
                  <a:srgbClr val="FFFFFF"/>
                </a:highlight>
              </a:rPr>
              <a:t>The Subansiri is one of the principal tributaries of the Brahmaputra river.</a:t>
            </a:r>
            <a:endParaRPr>
              <a:solidFill>
                <a:srgbClr val="111111"/>
              </a:solidFill>
              <a:highlight>
                <a:srgbClr val="FFFFFF"/>
              </a:highlight>
            </a:endParaRPr>
          </a:p>
          <a:p>
            <a:pPr indent="-342900" lvl="0" marL="457200" rtl="0" algn="l">
              <a:spcBef>
                <a:spcPts val="0"/>
              </a:spcBef>
              <a:spcAft>
                <a:spcPts val="0"/>
              </a:spcAft>
              <a:buClr>
                <a:srgbClr val="111111"/>
              </a:buClr>
              <a:buSzPts val="1800"/>
              <a:buChar char="●"/>
            </a:pPr>
            <a:r>
              <a:rPr lang="en">
                <a:solidFill>
                  <a:srgbClr val="111111"/>
                </a:solidFill>
                <a:highlight>
                  <a:srgbClr val="FFFFFF"/>
                </a:highlight>
              </a:rPr>
              <a:t>The geographical coordinates are: </a:t>
            </a:r>
            <a:endParaRPr>
              <a:solidFill>
                <a:srgbClr val="111111"/>
              </a:solidFill>
              <a:highlight>
                <a:srgbClr val="FFFFFF"/>
              </a:highlight>
            </a:endParaRPr>
          </a:p>
          <a:p>
            <a:pPr indent="-342900" lvl="0" marL="457200" rtl="0" algn="l">
              <a:spcBef>
                <a:spcPts val="0"/>
              </a:spcBef>
              <a:spcAft>
                <a:spcPts val="0"/>
              </a:spcAft>
              <a:buClr>
                <a:srgbClr val="111111"/>
              </a:buClr>
              <a:buSzPts val="1800"/>
              <a:buChar char="●"/>
            </a:pPr>
            <a:r>
              <a:rPr b="1" lang="en">
                <a:solidFill>
                  <a:srgbClr val="111111"/>
                </a:solidFill>
                <a:highlight>
                  <a:srgbClr val="FFFFFF"/>
                </a:highlight>
              </a:rPr>
              <a:t>28.5º and 28.25º latitude. </a:t>
            </a:r>
            <a:endParaRPr b="1">
              <a:solidFill>
                <a:srgbClr val="111111"/>
              </a:solidFill>
              <a:highlight>
                <a:srgbClr val="FFFFFF"/>
              </a:highlight>
            </a:endParaRPr>
          </a:p>
          <a:p>
            <a:pPr indent="-342900" lvl="0" marL="457200" rtl="0" algn="l">
              <a:spcBef>
                <a:spcPts val="0"/>
              </a:spcBef>
              <a:spcAft>
                <a:spcPts val="0"/>
              </a:spcAft>
              <a:buClr>
                <a:srgbClr val="111111"/>
              </a:buClr>
              <a:buSzPts val="1800"/>
              <a:buChar char="●"/>
            </a:pPr>
            <a:r>
              <a:rPr b="1" lang="en">
                <a:solidFill>
                  <a:srgbClr val="111111"/>
                </a:solidFill>
                <a:highlight>
                  <a:srgbClr val="FFFFFF"/>
                </a:highlight>
              </a:rPr>
              <a:t>93.15º and 94.20º longitudes. </a:t>
            </a:r>
            <a:endParaRPr b="1">
              <a:solidFill>
                <a:srgbClr val="111111"/>
              </a:solidFill>
              <a:highlight>
                <a:srgbClr val="FFFFFF"/>
              </a:highlight>
            </a:endParaRPr>
          </a:p>
        </p:txBody>
      </p:sp>
      <p:sp>
        <p:nvSpPr>
          <p:cNvPr id="100" name="Google Shape;100;p17"/>
          <p:cNvSpPr txBox="1"/>
          <p:nvPr/>
        </p:nvSpPr>
        <p:spPr>
          <a:xfrm>
            <a:off x="5545325" y="4932525"/>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01" name="Google Shape;101;p17"/>
          <p:cNvPicPr preferRelativeResize="0"/>
          <p:nvPr/>
        </p:nvPicPr>
        <p:blipFill rotWithShape="1">
          <a:blip r:embed="rId3">
            <a:alphaModFix/>
          </a:blip>
          <a:srcRect b="46806" l="0" r="54317" t="2816"/>
          <a:stretch/>
        </p:blipFill>
        <p:spPr>
          <a:xfrm>
            <a:off x="850325" y="648800"/>
            <a:ext cx="2867851" cy="2121800"/>
          </a:xfrm>
          <a:prstGeom prst="rect">
            <a:avLst/>
          </a:prstGeom>
          <a:noFill/>
          <a:ln>
            <a:noFill/>
          </a:ln>
        </p:spPr>
      </p:pic>
      <p:sp>
        <p:nvSpPr>
          <p:cNvPr id="102" name="Google Shape;102;p17"/>
          <p:cNvSpPr txBox="1"/>
          <p:nvPr/>
        </p:nvSpPr>
        <p:spPr>
          <a:xfrm>
            <a:off x="4958150" y="4438375"/>
            <a:ext cx="331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4A86E8"/>
                </a:solidFill>
                <a:latin typeface="Open Sans"/>
                <a:ea typeface="Open Sans"/>
                <a:cs typeface="Open Sans"/>
                <a:sym typeface="Open Sans"/>
              </a:rPr>
              <a:t>Image source : </a:t>
            </a:r>
            <a:r>
              <a:rPr i="1" lang="en" sz="1000" u="sng">
                <a:solidFill>
                  <a:schemeClr val="hlink"/>
                </a:solidFill>
                <a:latin typeface="Open Sans"/>
                <a:ea typeface="Open Sans"/>
                <a:cs typeface="Open Sans"/>
                <a:sym typeface="Open Sans"/>
                <a:hlinkClick r:id="rId4"/>
              </a:rPr>
              <a:t>https://a-a-r-s.org/proceeding/ACRS2020/6salw3.docx</a:t>
            </a:r>
            <a:endParaRPr i="1" sz="1000">
              <a:solidFill>
                <a:srgbClr val="4A86E8"/>
              </a:solidFill>
              <a:latin typeface="Open Sans"/>
              <a:ea typeface="Open Sans"/>
              <a:cs typeface="Open Sans"/>
              <a:sym typeface="Open Sans"/>
            </a:endParaRPr>
          </a:p>
          <a:p>
            <a:pPr indent="0" lvl="0" marL="0" rtl="0" algn="l">
              <a:spcBef>
                <a:spcPts val="0"/>
              </a:spcBef>
              <a:spcAft>
                <a:spcPts val="0"/>
              </a:spcAft>
              <a:buNone/>
            </a:pPr>
            <a:r>
              <a:t/>
            </a:r>
            <a:endParaRPr i="1" sz="1000">
              <a:solidFill>
                <a:srgbClr val="4A86E8"/>
              </a:solidFill>
              <a:latin typeface="Open Sans"/>
              <a:ea typeface="Open Sans"/>
              <a:cs typeface="Open Sans"/>
              <a:sym typeface="Open Sans"/>
            </a:endParaRPr>
          </a:p>
        </p:txBody>
      </p:sp>
      <p:pic>
        <p:nvPicPr>
          <p:cNvPr id="103" name="Google Shape;103;p17" title="timelapse">
            <a:hlinkClick r:id="rId5"/>
          </p:cNvPr>
          <p:cNvPicPr preferRelativeResize="0"/>
          <p:nvPr/>
        </p:nvPicPr>
        <p:blipFill>
          <a:blip r:embed="rId6">
            <a:alphaModFix/>
          </a:blip>
          <a:stretch>
            <a:fillRect/>
          </a:stretch>
        </p:blipFill>
        <p:spPr>
          <a:xfrm>
            <a:off x="850325" y="2770600"/>
            <a:ext cx="2867850" cy="2050651"/>
          </a:xfrm>
          <a:prstGeom prst="rect">
            <a:avLst/>
          </a:prstGeom>
          <a:noFill/>
          <a:ln>
            <a:noFill/>
          </a:ln>
        </p:spPr>
      </p:pic>
      <p:sp>
        <p:nvSpPr>
          <p:cNvPr id="104" name="Google Shape;104;p17"/>
          <p:cNvSpPr/>
          <p:nvPr/>
        </p:nvSpPr>
        <p:spPr>
          <a:xfrm>
            <a:off x="4667900" y="2929675"/>
            <a:ext cx="3897300" cy="596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122100" y="42700"/>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Methodology</a:t>
            </a:r>
            <a:endParaRPr/>
          </a:p>
        </p:txBody>
      </p:sp>
      <p:sp>
        <p:nvSpPr>
          <p:cNvPr id="110" name="Google Shape;110;p18"/>
          <p:cNvSpPr/>
          <p:nvPr/>
        </p:nvSpPr>
        <p:spPr>
          <a:xfrm>
            <a:off x="4209188" y="2900288"/>
            <a:ext cx="1598100" cy="306600"/>
          </a:xfrm>
          <a:prstGeom prst="roundRect">
            <a:avLst>
              <a:gd fmla="val 50000" name="adj"/>
            </a:avLst>
          </a:prstGeom>
          <a:solidFill>
            <a:srgbClr val="FFAC00"/>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18"/>
          <p:cNvPicPr preferRelativeResize="0"/>
          <p:nvPr/>
        </p:nvPicPr>
        <p:blipFill rotWithShape="1">
          <a:blip r:embed="rId3">
            <a:alphaModFix/>
          </a:blip>
          <a:srcRect b="22305" l="61380" r="30791" t="68305"/>
          <a:stretch/>
        </p:blipFill>
        <p:spPr>
          <a:xfrm>
            <a:off x="6098550" y="3385350"/>
            <a:ext cx="762326" cy="514350"/>
          </a:xfrm>
          <a:prstGeom prst="rect">
            <a:avLst/>
          </a:prstGeom>
          <a:noFill/>
          <a:ln>
            <a:noFill/>
          </a:ln>
        </p:spPr>
      </p:pic>
      <p:sp>
        <p:nvSpPr>
          <p:cNvPr id="112" name="Google Shape;112;p18"/>
          <p:cNvSpPr txBox="1"/>
          <p:nvPr/>
        </p:nvSpPr>
        <p:spPr>
          <a:xfrm>
            <a:off x="4261702" y="2853500"/>
            <a:ext cx="169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MNDWI dataset </a:t>
            </a:r>
            <a:endParaRPr b="1">
              <a:latin typeface="Open Sans"/>
              <a:ea typeface="Open Sans"/>
              <a:cs typeface="Open Sans"/>
              <a:sym typeface="Open Sans"/>
            </a:endParaRPr>
          </a:p>
        </p:txBody>
      </p:sp>
      <p:sp>
        <p:nvSpPr>
          <p:cNvPr id="113" name="Google Shape;113;p18"/>
          <p:cNvSpPr/>
          <p:nvPr/>
        </p:nvSpPr>
        <p:spPr>
          <a:xfrm>
            <a:off x="1247300" y="2765325"/>
            <a:ext cx="1598100" cy="306600"/>
          </a:xfrm>
          <a:prstGeom prst="roundRect">
            <a:avLst>
              <a:gd fmla="val 50000" name="adj"/>
            </a:avLst>
          </a:prstGeom>
          <a:solidFill>
            <a:srgbClr val="FFAC00"/>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txBox="1"/>
          <p:nvPr/>
        </p:nvSpPr>
        <p:spPr>
          <a:xfrm>
            <a:off x="1247613" y="2718525"/>
            <a:ext cx="151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River masking</a:t>
            </a:r>
            <a:endParaRPr b="1">
              <a:latin typeface="Open Sans"/>
              <a:ea typeface="Open Sans"/>
              <a:cs typeface="Open Sans"/>
              <a:sym typeface="Open Sans"/>
            </a:endParaRPr>
          </a:p>
        </p:txBody>
      </p:sp>
      <p:pic>
        <p:nvPicPr>
          <p:cNvPr id="115" name="Google Shape;115;p18"/>
          <p:cNvPicPr preferRelativeResize="0"/>
          <p:nvPr/>
        </p:nvPicPr>
        <p:blipFill rotWithShape="1">
          <a:blip r:embed="rId3">
            <a:alphaModFix/>
          </a:blip>
          <a:srcRect b="48509" l="52188" r="32547" t="23064"/>
          <a:stretch/>
        </p:blipFill>
        <p:spPr>
          <a:xfrm>
            <a:off x="7264125" y="750100"/>
            <a:ext cx="1657176" cy="1735800"/>
          </a:xfrm>
          <a:prstGeom prst="rect">
            <a:avLst/>
          </a:prstGeom>
          <a:noFill/>
          <a:ln>
            <a:noFill/>
          </a:ln>
        </p:spPr>
      </p:pic>
      <p:pic>
        <p:nvPicPr>
          <p:cNvPr id="116" name="Google Shape;116;p18"/>
          <p:cNvPicPr preferRelativeResize="0"/>
          <p:nvPr/>
        </p:nvPicPr>
        <p:blipFill rotWithShape="1">
          <a:blip r:embed="rId3">
            <a:alphaModFix/>
          </a:blip>
          <a:srcRect b="43390" l="13366" r="48475" t="23065"/>
          <a:stretch/>
        </p:blipFill>
        <p:spPr>
          <a:xfrm>
            <a:off x="0" y="724525"/>
            <a:ext cx="4188998" cy="2071224"/>
          </a:xfrm>
          <a:prstGeom prst="rect">
            <a:avLst/>
          </a:prstGeom>
          <a:noFill/>
          <a:ln>
            <a:noFill/>
          </a:ln>
        </p:spPr>
      </p:pic>
      <p:pic>
        <p:nvPicPr>
          <p:cNvPr id="117" name="Google Shape;117;p18"/>
          <p:cNvPicPr preferRelativeResize="0"/>
          <p:nvPr/>
        </p:nvPicPr>
        <p:blipFill rotWithShape="1">
          <a:blip r:embed="rId3">
            <a:alphaModFix/>
          </a:blip>
          <a:srcRect b="52336" l="73698" r="11581" t="23065"/>
          <a:stretch/>
        </p:blipFill>
        <p:spPr>
          <a:xfrm>
            <a:off x="7323200" y="2719922"/>
            <a:ext cx="1598102" cy="1502026"/>
          </a:xfrm>
          <a:prstGeom prst="rect">
            <a:avLst/>
          </a:prstGeom>
          <a:noFill/>
          <a:ln>
            <a:noFill/>
          </a:ln>
        </p:spPr>
      </p:pic>
      <p:sp>
        <p:nvSpPr>
          <p:cNvPr id="118" name="Google Shape;118;p18"/>
          <p:cNvSpPr txBox="1"/>
          <p:nvPr/>
        </p:nvSpPr>
        <p:spPr>
          <a:xfrm>
            <a:off x="4287075" y="1276563"/>
            <a:ext cx="2053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Medium"/>
                <a:ea typeface="Roboto Medium"/>
                <a:cs typeface="Roboto Medium"/>
                <a:sym typeface="Roboto Medium"/>
              </a:rPr>
              <a:t>Georeferencing of Satellite Images from Landsat 5/7/8(automatically)</a:t>
            </a:r>
            <a:endParaRPr>
              <a:latin typeface="Roboto Medium"/>
              <a:ea typeface="Roboto Medium"/>
              <a:cs typeface="Roboto Medium"/>
              <a:sym typeface="Roboto Medium"/>
            </a:endParaRPr>
          </a:p>
          <a:p>
            <a:pPr indent="0" lvl="0" marL="0" rtl="0" algn="l">
              <a:spcBef>
                <a:spcPts val="0"/>
              </a:spcBef>
              <a:spcAft>
                <a:spcPts val="0"/>
              </a:spcAft>
              <a:buNone/>
            </a:pPr>
            <a:r>
              <a:t/>
            </a:r>
            <a:endParaRPr>
              <a:latin typeface="Roboto Medium"/>
              <a:ea typeface="Roboto Medium"/>
              <a:cs typeface="Roboto Medium"/>
              <a:sym typeface="Roboto Medium"/>
            </a:endParaRPr>
          </a:p>
        </p:txBody>
      </p:sp>
      <p:pic>
        <p:nvPicPr>
          <p:cNvPr id="119" name="Google Shape;119;p18"/>
          <p:cNvPicPr preferRelativeResize="0"/>
          <p:nvPr/>
        </p:nvPicPr>
        <p:blipFill rotWithShape="1">
          <a:blip r:embed="rId3">
            <a:alphaModFix/>
          </a:blip>
          <a:srcRect b="22305" l="61380" r="30791" t="68305"/>
          <a:stretch/>
        </p:blipFill>
        <p:spPr>
          <a:xfrm rot="10800000">
            <a:off x="6438650" y="1292988"/>
            <a:ext cx="762326" cy="514350"/>
          </a:xfrm>
          <a:prstGeom prst="rect">
            <a:avLst/>
          </a:prstGeom>
          <a:noFill/>
          <a:ln>
            <a:noFill/>
          </a:ln>
        </p:spPr>
      </p:pic>
      <p:pic>
        <p:nvPicPr>
          <p:cNvPr id="120" name="Google Shape;120;p18"/>
          <p:cNvPicPr preferRelativeResize="0"/>
          <p:nvPr/>
        </p:nvPicPr>
        <p:blipFill rotWithShape="1">
          <a:blip r:embed="rId3">
            <a:alphaModFix/>
          </a:blip>
          <a:srcRect b="22305" l="61380" r="30791" t="68305"/>
          <a:stretch/>
        </p:blipFill>
        <p:spPr>
          <a:xfrm rot="-5400000">
            <a:off x="7741088" y="2164575"/>
            <a:ext cx="762326" cy="514350"/>
          </a:xfrm>
          <a:prstGeom prst="rect">
            <a:avLst/>
          </a:prstGeom>
          <a:noFill/>
          <a:ln>
            <a:noFill/>
          </a:ln>
        </p:spPr>
      </p:pic>
      <p:pic>
        <p:nvPicPr>
          <p:cNvPr id="121" name="Google Shape;121;p18"/>
          <p:cNvPicPr preferRelativeResize="0"/>
          <p:nvPr/>
        </p:nvPicPr>
        <p:blipFill rotWithShape="1">
          <a:blip r:embed="rId3">
            <a:alphaModFix/>
          </a:blip>
          <a:srcRect b="22305" l="61380" r="30791" t="68305"/>
          <a:stretch/>
        </p:blipFill>
        <p:spPr>
          <a:xfrm>
            <a:off x="3145287" y="3467075"/>
            <a:ext cx="762326" cy="514350"/>
          </a:xfrm>
          <a:prstGeom prst="rect">
            <a:avLst/>
          </a:prstGeom>
          <a:noFill/>
          <a:ln>
            <a:noFill/>
          </a:ln>
        </p:spPr>
      </p:pic>
      <p:sp>
        <p:nvSpPr>
          <p:cNvPr id="122" name="Google Shape;122;p18"/>
          <p:cNvSpPr/>
          <p:nvPr/>
        </p:nvSpPr>
        <p:spPr>
          <a:xfrm>
            <a:off x="4335800" y="950500"/>
            <a:ext cx="1598100" cy="306600"/>
          </a:xfrm>
          <a:prstGeom prst="roundRect">
            <a:avLst>
              <a:gd fmla="val 50000" name="adj"/>
            </a:avLst>
          </a:prstGeom>
          <a:solidFill>
            <a:srgbClr val="FFAC00"/>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txBox="1"/>
          <p:nvPr/>
        </p:nvSpPr>
        <p:spPr>
          <a:xfrm>
            <a:off x="4408550" y="903700"/>
            <a:ext cx="16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Georeferencing</a:t>
            </a:r>
            <a:endParaRPr b="1">
              <a:latin typeface="Open Sans"/>
              <a:ea typeface="Open Sans"/>
              <a:cs typeface="Open Sans"/>
              <a:sym typeface="Open Sans"/>
            </a:endParaRPr>
          </a:p>
        </p:txBody>
      </p:sp>
      <p:sp>
        <p:nvSpPr>
          <p:cNvPr id="124" name="Google Shape;124;p18"/>
          <p:cNvSpPr/>
          <p:nvPr/>
        </p:nvSpPr>
        <p:spPr>
          <a:xfrm rot="10800000">
            <a:off x="318725" y="3633500"/>
            <a:ext cx="567900" cy="181500"/>
          </a:xfrm>
          <a:prstGeom prst="bentUpArrow">
            <a:avLst>
              <a:gd fmla="val 25000" name="adj1"/>
              <a:gd fmla="val 25000" name="adj2"/>
              <a:gd fmla="val 25000" name="adj3"/>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18"/>
          <p:cNvPicPr preferRelativeResize="0"/>
          <p:nvPr/>
        </p:nvPicPr>
        <p:blipFill rotWithShape="1">
          <a:blip r:embed="rId4">
            <a:alphaModFix/>
          </a:blip>
          <a:srcRect b="12694" l="27559" r="31702" t="33516"/>
          <a:stretch/>
        </p:blipFill>
        <p:spPr>
          <a:xfrm>
            <a:off x="1076454" y="3314425"/>
            <a:ext cx="1939795" cy="1440801"/>
          </a:xfrm>
          <a:prstGeom prst="rect">
            <a:avLst/>
          </a:prstGeom>
          <a:noFill/>
          <a:ln cap="flat" cmpd="sng" w="9525">
            <a:solidFill>
              <a:srgbClr val="111111"/>
            </a:solidFill>
            <a:prstDash val="solid"/>
            <a:round/>
            <a:headEnd len="sm" w="sm" type="none"/>
            <a:tailEnd len="sm" w="sm" type="none"/>
          </a:ln>
        </p:spPr>
      </p:pic>
      <p:pic>
        <p:nvPicPr>
          <p:cNvPr id="126" name="Google Shape;126;p18"/>
          <p:cNvPicPr preferRelativeResize="0"/>
          <p:nvPr/>
        </p:nvPicPr>
        <p:blipFill rotWithShape="1">
          <a:blip r:embed="rId5">
            <a:alphaModFix/>
          </a:blip>
          <a:srcRect b="75807" l="41905" r="49747" t="17791"/>
          <a:stretch/>
        </p:blipFill>
        <p:spPr>
          <a:xfrm>
            <a:off x="3921250" y="3314425"/>
            <a:ext cx="2174000" cy="940375"/>
          </a:xfrm>
          <a:prstGeom prst="rect">
            <a:avLst/>
          </a:prstGeom>
          <a:noFill/>
          <a:ln cap="flat" cmpd="sng" w="9525">
            <a:solidFill>
              <a:srgbClr val="11111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311700" y="88775"/>
            <a:ext cx="8520600" cy="707400"/>
          </a:xfrm>
          <a:prstGeom prst="rect">
            <a:avLst/>
          </a:prstGeom>
        </p:spPr>
        <p:txBody>
          <a:bodyPr anchorCtr="0" anchor="t" bIns="91425" lIns="91425" spcFirstLastPara="1" rIns="91425" wrap="square" tIns="91425">
            <a:normAutofit fontScale="90000"/>
          </a:bodyPr>
          <a:lstStyle/>
          <a:p>
            <a:pPr indent="457200" lvl="0" marL="2743200" rtl="0" algn="l">
              <a:spcBef>
                <a:spcPts val="0"/>
              </a:spcBef>
              <a:spcAft>
                <a:spcPts val="0"/>
              </a:spcAft>
              <a:buNone/>
            </a:pPr>
            <a:r>
              <a:rPr lang="en"/>
              <a:t>Methodology</a:t>
            </a:r>
            <a:endParaRPr/>
          </a:p>
        </p:txBody>
      </p:sp>
      <p:sp>
        <p:nvSpPr>
          <p:cNvPr id="132" name="Google Shape;132;p19"/>
          <p:cNvSpPr/>
          <p:nvPr/>
        </p:nvSpPr>
        <p:spPr>
          <a:xfrm>
            <a:off x="198488" y="796175"/>
            <a:ext cx="2100600" cy="872100"/>
          </a:xfrm>
          <a:prstGeom prst="roundRect">
            <a:avLst>
              <a:gd fmla="val 16667" name="adj"/>
            </a:avLst>
          </a:prstGeom>
          <a:solidFill>
            <a:srgbClr val="FFAC00"/>
          </a:solidFill>
          <a:ln cap="flat" cmpd="sng" w="9525">
            <a:solidFill>
              <a:srgbClr val="FFA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Division of Subansiri River into 20 cross sections from 2000 to 2020 </a:t>
            </a:r>
            <a:endParaRPr b="1">
              <a:latin typeface="Open Sans"/>
              <a:ea typeface="Open Sans"/>
              <a:cs typeface="Open Sans"/>
              <a:sym typeface="Open Sans"/>
            </a:endParaRPr>
          </a:p>
        </p:txBody>
      </p:sp>
      <p:sp>
        <p:nvSpPr>
          <p:cNvPr id="133" name="Google Shape;133;p19"/>
          <p:cNvSpPr/>
          <p:nvPr/>
        </p:nvSpPr>
        <p:spPr>
          <a:xfrm>
            <a:off x="2350522" y="1130375"/>
            <a:ext cx="581400" cy="2037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a:off x="2931925" y="943323"/>
            <a:ext cx="1444200" cy="577800"/>
          </a:xfrm>
          <a:prstGeom prst="roundRect">
            <a:avLst>
              <a:gd fmla="val 50000" name="adj"/>
            </a:avLst>
          </a:prstGeom>
          <a:solidFill>
            <a:srgbClr val="FFAC00"/>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Calculating Midline channels</a:t>
            </a:r>
            <a:endParaRPr b="1">
              <a:latin typeface="Open Sans"/>
              <a:ea typeface="Open Sans"/>
              <a:cs typeface="Open Sans"/>
              <a:sym typeface="Open Sans"/>
            </a:endParaRPr>
          </a:p>
        </p:txBody>
      </p:sp>
      <p:sp>
        <p:nvSpPr>
          <p:cNvPr id="135" name="Google Shape;135;p19"/>
          <p:cNvSpPr txBox="1"/>
          <p:nvPr/>
        </p:nvSpPr>
        <p:spPr>
          <a:xfrm>
            <a:off x="2575588" y="177288"/>
            <a:ext cx="151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Open Sans"/>
              <a:ea typeface="Open Sans"/>
              <a:cs typeface="Open Sans"/>
              <a:sym typeface="Open Sans"/>
            </a:endParaRPr>
          </a:p>
        </p:txBody>
      </p:sp>
      <p:sp>
        <p:nvSpPr>
          <p:cNvPr id="136" name="Google Shape;136;p19"/>
          <p:cNvSpPr/>
          <p:nvPr/>
        </p:nvSpPr>
        <p:spPr>
          <a:xfrm>
            <a:off x="7182025" y="919950"/>
            <a:ext cx="1866300" cy="707400"/>
          </a:xfrm>
          <a:prstGeom prst="roundRect">
            <a:avLst>
              <a:gd fmla="val 50000" name="adj"/>
            </a:avLst>
          </a:prstGeom>
          <a:solidFill>
            <a:srgbClr val="FFAC00"/>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Machine Learning implementation</a:t>
            </a:r>
            <a:endParaRPr b="1">
              <a:latin typeface="Open Sans"/>
              <a:ea typeface="Open Sans"/>
              <a:cs typeface="Open Sans"/>
              <a:sym typeface="Open Sans"/>
            </a:endParaRPr>
          </a:p>
        </p:txBody>
      </p:sp>
      <p:pic>
        <p:nvPicPr>
          <p:cNvPr id="137" name="Google Shape;137;p19"/>
          <p:cNvPicPr preferRelativeResize="0"/>
          <p:nvPr/>
        </p:nvPicPr>
        <p:blipFill rotWithShape="1">
          <a:blip r:embed="rId3">
            <a:alphaModFix/>
          </a:blip>
          <a:srcRect b="0" l="0" r="82421" t="50000"/>
          <a:stretch/>
        </p:blipFill>
        <p:spPr>
          <a:xfrm>
            <a:off x="566151" y="1731675"/>
            <a:ext cx="1444202" cy="2310757"/>
          </a:xfrm>
          <a:prstGeom prst="rect">
            <a:avLst/>
          </a:prstGeom>
          <a:noFill/>
          <a:ln cap="flat" cmpd="sng" w="9525">
            <a:solidFill>
              <a:srgbClr val="111111"/>
            </a:solidFill>
            <a:prstDash val="solid"/>
            <a:round/>
            <a:headEnd len="sm" w="sm" type="none"/>
            <a:tailEnd len="sm" w="sm" type="none"/>
          </a:ln>
        </p:spPr>
      </p:pic>
      <p:pic>
        <p:nvPicPr>
          <p:cNvPr id="138" name="Google Shape;138;p19"/>
          <p:cNvPicPr preferRelativeResize="0"/>
          <p:nvPr/>
        </p:nvPicPr>
        <p:blipFill rotWithShape="1">
          <a:blip r:embed="rId4">
            <a:alphaModFix/>
          </a:blip>
          <a:srcRect b="0" l="0" r="0" t="8282"/>
          <a:stretch/>
        </p:blipFill>
        <p:spPr>
          <a:xfrm>
            <a:off x="6817400" y="2024713"/>
            <a:ext cx="2326600" cy="1724675"/>
          </a:xfrm>
          <a:prstGeom prst="rect">
            <a:avLst/>
          </a:prstGeom>
          <a:noFill/>
          <a:ln cap="flat" cmpd="sng" w="9525">
            <a:solidFill>
              <a:srgbClr val="111111"/>
            </a:solidFill>
            <a:prstDash val="solid"/>
            <a:round/>
            <a:headEnd len="sm" w="sm" type="none"/>
            <a:tailEnd len="sm" w="sm" type="none"/>
          </a:ln>
        </p:spPr>
      </p:pic>
      <p:sp>
        <p:nvSpPr>
          <p:cNvPr id="139" name="Google Shape;139;p19"/>
          <p:cNvSpPr/>
          <p:nvPr/>
        </p:nvSpPr>
        <p:spPr>
          <a:xfrm>
            <a:off x="4902028" y="843275"/>
            <a:ext cx="1754100" cy="777900"/>
          </a:xfrm>
          <a:prstGeom prst="roundRect">
            <a:avLst>
              <a:gd fmla="val 50000" name="adj"/>
            </a:avLst>
          </a:prstGeom>
          <a:solidFill>
            <a:srgbClr val="FFAC00"/>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Analysis of river flow using average midline values</a:t>
            </a:r>
            <a:endParaRPr b="1">
              <a:latin typeface="Open Sans"/>
              <a:ea typeface="Open Sans"/>
              <a:cs typeface="Open Sans"/>
              <a:sym typeface="Open Sans"/>
            </a:endParaRPr>
          </a:p>
        </p:txBody>
      </p:sp>
      <p:sp>
        <p:nvSpPr>
          <p:cNvPr id="140" name="Google Shape;140;p19"/>
          <p:cNvSpPr/>
          <p:nvPr/>
        </p:nvSpPr>
        <p:spPr>
          <a:xfrm>
            <a:off x="4376125" y="1130375"/>
            <a:ext cx="541500" cy="2037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a:off x="6695450" y="1130375"/>
            <a:ext cx="541500" cy="2037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19"/>
          <p:cNvPicPr preferRelativeResize="0"/>
          <p:nvPr/>
        </p:nvPicPr>
        <p:blipFill>
          <a:blip r:embed="rId5">
            <a:alphaModFix/>
          </a:blip>
          <a:stretch>
            <a:fillRect/>
          </a:stretch>
        </p:blipFill>
        <p:spPr>
          <a:xfrm>
            <a:off x="4571999" y="1764263"/>
            <a:ext cx="2182925" cy="2230265"/>
          </a:xfrm>
          <a:prstGeom prst="rect">
            <a:avLst/>
          </a:prstGeom>
          <a:noFill/>
          <a:ln cap="flat" cmpd="sng" w="9525">
            <a:solidFill>
              <a:srgbClr val="111111"/>
            </a:solidFill>
            <a:prstDash val="solid"/>
            <a:round/>
            <a:headEnd len="sm" w="sm" type="none"/>
            <a:tailEnd len="sm" w="sm" type="none"/>
          </a:ln>
        </p:spPr>
      </p:pic>
      <p:pic>
        <p:nvPicPr>
          <p:cNvPr id="143" name="Google Shape;143;p19"/>
          <p:cNvPicPr preferRelativeResize="0"/>
          <p:nvPr/>
        </p:nvPicPr>
        <p:blipFill>
          <a:blip r:embed="rId6">
            <a:alphaModFix/>
          </a:blip>
          <a:stretch>
            <a:fillRect/>
          </a:stretch>
        </p:blipFill>
        <p:spPr>
          <a:xfrm>
            <a:off x="2351095" y="1764275"/>
            <a:ext cx="2142930" cy="2230249"/>
          </a:xfrm>
          <a:prstGeom prst="rect">
            <a:avLst/>
          </a:prstGeom>
          <a:noFill/>
          <a:ln cap="flat" cmpd="sng" w="9525">
            <a:solidFill>
              <a:srgbClr val="11111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Demonstration</a:t>
            </a:r>
            <a:endParaRPr/>
          </a:p>
        </p:txBody>
      </p:sp>
      <p:sp>
        <p:nvSpPr>
          <p:cNvPr id="149" name="Google Shape;149;p20"/>
          <p:cNvSpPr txBox="1"/>
          <p:nvPr>
            <p:ph idx="1" type="body"/>
          </p:nvPr>
        </p:nvSpPr>
        <p:spPr>
          <a:xfrm>
            <a:off x="5005325" y="483225"/>
            <a:ext cx="3640200" cy="707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Full </a:t>
            </a:r>
            <a:r>
              <a:rPr lang="en"/>
              <a:t>methodology</a:t>
            </a:r>
            <a:r>
              <a:rPr lang="en"/>
              <a:t> of workflow in QGIS</a:t>
            </a:r>
            <a:endParaRPr/>
          </a:p>
        </p:txBody>
      </p:sp>
      <p:pic>
        <p:nvPicPr>
          <p:cNvPr id="150" name="Google Shape;150;p20"/>
          <p:cNvPicPr preferRelativeResize="0"/>
          <p:nvPr/>
        </p:nvPicPr>
        <p:blipFill>
          <a:blip r:embed="rId3">
            <a:alphaModFix/>
          </a:blip>
          <a:stretch>
            <a:fillRect/>
          </a:stretch>
        </p:blipFill>
        <p:spPr>
          <a:xfrm>
            <a:off x="711125" y="1266327"/>
            <a:ext cx="3425300" cy="3460875"/>
          </a:xfrm>
          <a:prstGeom prst="rect">
            <a:avLst/>
          </a:prstGeom>
          <a:noFill/>
          <a:ln cap="flat" cmpd="sng" w="9525">
            <a:solidFill>
              <a:srgbClr val="111111"/>
            </a:solidFill>
            <a:prstDash val="solid"/>
            <a:round/>
            <a:headEnd len="sm" w="sm" type="none"/>
            <a:tailEnd len="sm" w="sm" type="none"/>
          </a:ln>
        </p:spPr>
      </p:pic>
      <p:sp>
        <p:nvSpPr>
          <p:cNvPr id="151" name="Google Shape;151;p20"/>
          <p:cNvSpPr txBox="1"/>
          <p:nvPr/>
        </p:nvSpPr>
        <p:spPr>
          <a:xfrm>
            <a:off x="5072525" y="1379050"/>
            <a:ext cx="3640200" cy="7803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latin typeface="Open Sans"/>
                <a:ea typeface="Open Sans"/>
                <a:cs typeface="Open Sans"/>
                <a:sym typeface="Open Sans"/>
              </a:rPr>
              <a:t>Superimposing images with 2000 as Base year.</a:t>
            </a:r>
            <a:endParaRPr>
              <a:latin typeface="Open Sans"/>
              <a:ea typeface="Open Sans"/>
              <a:cs typeface="Open Sans"/>
              <a:sym typeface="Open Sans"/>
            </a:endParaRPr>
          </a:p>
        </p:txBody>
      </p:sp>
      <p:sp>
        <p:nvSpPr>
          <p:cNvPr id="152" name="Google Shape;152;p20"/>
          <p:cNvSpPr txBox="1"/>
          <p:nvPr/>
        </p:nvSpPr>
        <p:spPr>
          <a:xfrm>
            <a:off x="5085973" y="2511225"/>
            <a:ext cx="3613200" cy="780300"/>
          </a:xfrm>
          <a:prstGeom prst="rect">
            <a:avLst/>
          </a:prstGeom>
          <a:solidFill>
            <a:schemeClr val="accent3"/>
          </a:solidFill>
          <a:ln cap="flat" cmpd="sng" w="19050">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1"/>
                </a:solidFill>
                <a:latin typeface="Open Sans"/>
                <a:ea typeface="Open Sans"/>
                <a:cs typeface="Open Sans"/>
                <a:sym typeface="Open Sans"/>
              </a:rPr>
              <a:t>Changing the transparency for better analysis. </a:t>
            </a:r>
            <a:endParaRPr>
              <a:solidFill>
                <a:schemeClr val="lt1"/>
              </a:solidFill>
              <a:latin typeface="Open Sans"/>
              <a:ea typeface="Open Sans"/>
              <a:cs typeface="Open Sans"/>
              <a:sym typeface="Open Sans"/>
            </a:endParaRPr>
          </a:p>
        </p:txBody>
      </p:sp>
      <p:sp>
        <p:nvSpPr>
          <p:cNvPr id="153" name="Google Shape;153;p20"/>
          <p:cNvSpPr txBox="1"/>
          <p:nvPr/>
        </p:nvSpPr>
        <p:spPr>
          <a:xfrm>
            <a:off x="5072525" y="3565226"/>
            <a:ext cx="3640200" cy="1098900"/>
          </a:xfrm>
          <a:prstGeom prst="rect">
            <a:avLst/>
          </a:prstGeom>
          <a:solidFill>
            <a:schemeClr val="accent5"/>
          </a:solidFill>
          <a:ln cap="flat" cmpd="sng" w="19050">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1"/>
                </a:solidFill>
                <a:latin typeface="Open Sans"/>
                <a:ea typeface="Open Sans"/>
                <a:cs typeface="Open Sans"/>
                <a:sym typeface="Open Sans"/>
              </a:rPr>
              <a:t>Creating reference line for left and right bank, midline and value calculation.</a:t>
            </a:r>
            <a:endParaRPr>
              <a:solidFill>
                <a:schemeClr val="lt1"/>
              </a:solidFill>
              <a:latin typeface="Open Sans"/>
              <a:ea typeface="Open Sans"/>
              <a:cs typeface="Open Sans"/>
              <a:sym typeface="Open Sans"/>
            </a:endParaRPr>
          </a:p>
        </p:txBody>
      </p:sp>
      <p:cxnSp>
        <p:nvCxnSpPr>
          <p:cNvPr id="154" name="Google Shape;154;p20"/>
          <p:cNvCxnSpPr>
            <a:stCxn id="151" idx="2"/>
            <a:endCxn id="152" idx="0"/>
          </p:cNvCxnSpPr>
          <p:nvPr/>
        </p:nvCxnSpPr>
        <p:spPr>
          <a:xfrm>
            <a:off x="6892625" y="2159350"/>
            <a:ext cx="0" cy="351900"/>
          </a:xfrm>
          <a:prstGeom prst="straightConnector1">
            <a:avLst/>
          </a:prstGeom>
          <a:noFill/>
          <a:ln cap="flat" cmpd="sng" w="19050">
            <a:solidFill>
              <a:schemeClr val="accent1"/>
            </a:solidFill>
            <a:prstDash val="solid"/>
            <a:round/>
            <a:headEnd len="med" w="med" type="none"/>
            <a:tailEnd len="med" w="med" type="triangle"/>
          </a:ln>
        </p:spPr>
      </p:cxnSp>
      <p:cxnSp>
        <p:nvCxnSpPr>
          <p:cNvPr id="155" name="Google Shape;155;p20"/>
          <p:cNvCxnSpPr>
            <a:endCxn id="153" idx="0"/>
          </p:cNvCxnSpPr>
          <p:nvPr/>
        </p:nvCxnSpPr>
        <p:spPr>
          <a:xfrm>
            <a:off x="6892625" y="3271226"/>
            <a:ext cx="0" cy="294000"/>
          </a:xfrm>
          <a:prstGeom prst="straightConnector1">
            <a:avLst/>
          </a:prstGeom>
          <a:noFill/>
          <a:ln cap="flat" cmpd="sng" w="19050">
            <a:solidFill>
              <a:schemeClr val="accent1"/>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idx="1" type="body"/>
          </p:nvPr>
        </p:nvSpPr>
        <p:spPr>
          <a:xfrm>
            <a:off x="4146125" y="119650"/>
            <a:ext cx="2223300" cy="1015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    </a:t>
            </a:r>
            <a:r>
              <a:rPr lang="en" sz="1400"/>
              <a:t>  Midline value= </a:t>
            </a:r>
            <a:endParaRPr sz="1400"/>
          </a:p>
          <a:p>
            <a:pPr indent="0" lvl="0" marL="0" rtl="0" algn="l">
              <a:lnSpc>
                <a:spcPct val="100000"/>
              </a:lnSpc>
              <a:spcBef>
                <a:spcPts val="0"/>
              </a:spcBef>
              <a:spcAft>
                <a:spcPts val="0"/>
              </a:spcAft>
              <a:buNone/>
            </a:pPr>
            <a:r>
              <a:rPr lang="en" sz="1400"/>
              <a:t>(Right bank-Left bank)</a:t>
            </a:r>
            <a:endParaRPr sz="1400"/>
          </a:p>
          <a:p>
            <a:pPr indent="0" lvl="0" marL="0" rtl="0" algn="l">
              <a:lnSpc>
                <a:spcPct val="100000"/>
              </a:lnSpc>
              <a:spcBef>
                <a:spcPts val="0"/>
              </a:spcBef>
              <a:spcAft>
                <a:spcPts val="0"/>
              </a:spcAft>
              <a:buNone/>
            </a:pPr>
            <a:r>
              <a:rPr lang="en" sz="1400"/>
              <a:t>                   2</a:t>
            </a:r>
            <a:endParaRPr sz="1400"/>
          </a:p>
        </p:txBody>
      </p:sp>
      <p:pic>
        <p:nvPicPr>
          <p:cNvPr id="161" name="Google Shape;161;p21"/>
          <p:cNvPicPr preferRelativeResize="0"/>
          <p:nvPr/>
        </p:nvPicPr>
        <p:blipFill rotWithShape="1">
          <a:blip r:embed="rId3">
            <a:alphaModFix/>
          </a:blip>
          <a:srcRect b="12164" l="2737" r="81573" t="29039"/>
          <a:stretch/>
        </p:blipFill>
        <p:spPr>
          <a:xfrm>
            <a:off x="1281300" y="1134850"/>
            <a:ext cx="1774704" cy="3734076"/>
          </a:xfrm>
          <a:prstGeom prst="rect">
            <a:avLst/>
          </a:prstGeom>
          <a:noFill/>
          <a:ln cap="flat" cmpd="sng" w="9525">
            <a:solidFill>
              <a:srgbClr val="111111"/>
            </a:solidFill>
            <a:prstDash val="solid"/>
            <a:round/>
            <a:headEnd len="sm" w="sm" type="none"/>
            <a:tailEnd len="sm" w="sm" type="none"/>
          </a:ln>
        </p:spPr>
      </p:pic>
      <p:pic>
        <p:nvPicPr>
          <p:cNvPr id="162" name="Google Shape;162;p21"/>
          <p:cNvPicPr preferRelativeResize="0"/>
          <p:nvPr/>
        </p:nvPicPr>
        <p:blipFill rotWithShape="1">
          <a:blip r:embed="rId4">
            <a:alphaModFix/>
          </a:blip>
          <a:srcRect b="12205" l="9075" r="81388" t="29644"/>
          <a:stretch/>
        </p:blipFill>
        <p:spPr>
          <a:xfrm>
            <a:off x="3056003" y="1134850"/>
            <a:ext cx="1090627" cy="3734076"/>
          </a:xfrm>
          <a:prstGeom prst="rect">
            <a:avLst/>
          </a:prstGeom>
          <a:noFill/>
          <a:ln cap="flat" cmpd="sng" w="9525">
            <a:solidFill>
              <a:srgbClr val="111111"/>
            </a:solidFill>
            <a:prstDash val="solid"/>
            <a:round/>
            <a:headEnd len="sm" w="sm" type="none"/>
            <a:tailEnd len="sm" w="sm" type="none"/>
          </a:ln>
        </p:spPr>
      </p:pic>
      <p:pic>
        <p:nvPicPr>
          <p:cNvPr id="163" name="Google Shape;163;p21"/>
          <p:cNvPicPr preferRelativeResize="0"/>
          <p:nvPr/>
        </p:nvPicPr>
        <p:blipFill rotWithShape="1">
          <a:blip r:embed="rId5">
            <a:alphaModFix/>
          </a:blip>
          <a:srcRect b="0" l="12658" r="30060" t="0"/>
          <a:stretch/>
        </p:blipFill>
        <p:spPr>
          <a:xfrm>
            <a:off x="4146616" y="1134850"/>
            <a:ext cx="1369833" cy="3734074"/>
          </a:xfrm>
          <a:prstGeom prst="rect">
            <a:avLst/>
          </a:prstGeom>
          <a:noFill/>
          <a:ln cap="flat" cmpd="sng" w="9525">
            <a:solidFill>
              <a:srgbClr val="111111"/>
            </a:solidFill>
            <a:prstDash val="solid"/>
            <a:round/>
            <a:headEnd len="sm" w="sm" type="none"/>
            <a:tailEnd len="sm" w="sm" type="none"/>
          </a:ln>
        </p:spPr>
      </p:pic>
      <p:cxnSp>
        <p:nvCxnSpPr>
          <p:cNvPr id="164" name="Google Shape;164;p21"/>
          <p:cNvCxnSpPr/>
          <p:nvPr/>
        </p:nvCxnSpPr>
        <p:spPr>
          <a:xfrm flipH="1" rot="10800000">
            <a:off x="4273950" y="716425"/>
            <a:ext cx="1793400" cy="9000"/>
          </a:xfrm>
          <a:prstGeom prst="straightConnector1">
            <a:avLst/>
          </a:prstGeom>
          <a:noFill/>
          <a:ln cap="flat" cmpd="sng" w="9525">
            <a:solidFill>
              <a:schemeClr val="dk2"/>
            </a:solidFill>
            <a:prstDash val="solid"/>
            <a:round/>
            <a:headEnd len="med" w="med" type="none"/>
            <a:tailEnd len="med" w="med" type="none"/>
          </a:ln>
        </p:spPr>
      </p:cxnSp>
      <p:pic>
        <p:nvPicPr>
          <p:cNvPr id="165" name="Google Shape;165;p21"/>
          <p:cNvPicPr preferRelativeResize="0"/>
          <p:nvPr/>
        </p:nvPicPr>
        <p:blipFill>
          <a:blip r:embed="rId6">
            <a:alphaModFix/>
          </a:blip>
          <a:stretch>
            <a:fillRect/>
          </a:stretch>
        </p:blipFill>
        <p:spPr>
          <a:xfrm>
            <a:off x="5516460" y="1134850"/>
            <a:ext cx="2088965" cy="3734074"/>
          </a:xfrm>
          <a:prstGeom prst="rect">
            <a:avLst/>
          </a:prstGeom>
          <a:noFill/>
          <a:ln>
            <a:noFill/>
          </a:ln>
        </p:spPr>
      </p:pic>
      <p:sp>
        <p:nvSpPr>
          <p:cNvPr id="166" name="Google Shape;166;p21"/>
          <p:cNvSpPr/>
          <p:nvPr/>
        </p:nvSpPr>
        <p:spPr>
          <a:xfrm>
            <a:off x="106163" y="577758"/>
            <a:ext cx="575700" cy="2223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p:nvPr/>
        </p:nvSpPr>
        <p:spPr>
          <a:xfrm>
            <a:off x="1020800" y="408100"/>
            <a:ext cx="2786400" cy="561600"/>
          </a:xfrm>
          <a:prstGeom prst="roundRect">
            <a:avLst>
              <a:gd fmla="val 50000" name="adj"/>
            </a:avLst>
          </a:prstGeom>
          <a:solidFill>
            <a:srgbClr val="FFAC00"/>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Midline value calculation</a:t>
            </a:r>
            <a:endParaRPr b="1">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2"/>
          <p:cNvPicPr preferRelativeResize="0"/>
          <p:nvPr/>
        </p:nvPicPr>
        <p:blipFill rotWithShape="1">
          <a:blip r:embed="rId3">
            <a:alphaModFix/>
          </a:blip>
          <a:srcRect b="1111" l="0" r="1816" t="2279"/>
          <a:stretch/>
        </p:blipFill>
        <p:spPr>
          <a:xfrm>
            <a:off x="452525" y="830563"/>
            <a:ext cx="3800102" cy="3764874"/>
          </a:xfrm>
          <a:prstGeom prst="rect">
            <a:avLst/>
          </a:prstGeom>
          <a:noFill/>
          <a:ln cap="flat" cmpd="sng" w="9525">
            <a:solidFill>
              <a:srgbClr val="111111"/>
            </a:solidFill>
            <a:prstDash val="solid"/>
            <a:round/>
            <a:headEnd len="sm" w="sm" type="none"/>
            <a:tailEnd len="sm" w="sm" type="none"/>
          </a:ln>
        </p:spPr>
      </p:pic>
      <p:pic>
        <p:nvPicPr>
          <p:cNvPr id="173" name="Google Shape;173;p22"/>
          <p:cNvPicPr preferRelativeResize="0"/>
          <p:nvPr/>
        </p:nvPicPr>
        <p:blipFill rotWithShape="1">
          <a:blip r:embed="rId4">
            <a:alphaModFix/>
          </a:blip>
          <a:srcRect b="1448" l="0" r="0" t="0"/>
          <a:stretch/>
        </p:blipFill>
        <p:spPr>
          <a:xfrm>
            <a:off x="4252627" y="830563"/>
            <a:ext cx="2019948" cy="3764875"/>
          </a:xfrm>
          <a:prstGeom prst="rect">
            <a:avLst/>
          </a:prstGeom>
          <a:noFill/>
          <a:ln cap="flat" cmpd="sng" w="9525">
            <a:solidFill>
              <a:srgbClr val="111111"/>
            </a:solidFill>
            <a:prstDash val="solid"/>
            <a:round/>
            <a:headEnd len="sm" w="sm" type="none"/>
            <a:tailEnd len="sm" w="sm" type="none"/>
          </a:ln>
        </p:spPr>
      </p:pic>
      <p:sp>
        <p:nvSpPr>
          <p:cNvPr id="174" name="Google Shape;174;p22"/>
          <p:cNvSpPr/>
          <p:nvPr/>
        </p:nvSpPr>
        <p:spPr>
          <a:xfrm>
            <a:off x="115449" y="269550"/>
            <a:ext cx="530700" cy="2223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732538" y="153750"/>
            <a:ext cx="5338200" cy="453900"/>
          </a:xfrm>
          <a:prstGeom prst="roundRect">
            <a:avLst>
              <a:gd fmla="val 50000" name="adj"/>
            </a:avLst>
          </a:prstGeom>
          <a:solidFill>
            <a:srgbClr val="FFAC00"/>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Analysis of river flow using average midline values using deviation </a:t>
            </a:r>
            <a:endParaRPr b="1">
              <a:latin typeface="Open Sans"/>
              <a:ea typeface="Open Sans"/>
              <a:cs typeface="Open Sans"/>
              <a:sym typeface="Open Sans"/>
            </a:endParaRPr>
          </a:p>
        </p:txBody>
      </p:sp>
      <p:sp>
        <p:nvSpPr>
          <p:cNvPr id="176" name="Google Shape;176;p22"/>
          <p:cNvSpPr/>
          <p:nvPr/>
        </p:nvSpPr>
        <p:spPr>
          <a:xfrm>
            <a:off x="6272578" y="255141"/>
            <a:ext cx="672600" cy="2511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7019850" y="118800"/>
            <a:ext cx="2019900" cy="798000"/>
          </a:xfrm>
          <a:prstGeom prst="roundRect">
            <a:avLst>
              <a:gd fmla="val 50000" name="adj"/>
            </a:avLst>
          </a:prstGeom>
          <a:solidFill>
            <a:srgbClr val="FFAC00"/>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Machine Learning implementation on the cross sections.</a:t>
            </a:r>
            <a:endParaRPr b="1">
              <a:latin typeface="Open Sans"/>
              <a:ea typeface="Open Sans"/>
              <a:cs typeface="Open Sans"/>
              <a:sym typeface="Open Sans"/>
            </a:endParaRPr>
          </a:p>
        </p:txBody>
      </p:sp>
      <p:pic>
        <p:nvPicPr>
          <p:cNvPr id="178" name="Google Shape;178;p22"/>
          <p:cNvPicPr preferRelativeResize="0"/>
          <p:nvPr/>
        </p:nvPicPr>
        <p:blipFill>
          <a:blip r:embed="rId5">
            <a:alphaModFix/>
          </a:blip>
          <a:stretch>
            <a:fillRect/>
          </a:stretch>
        </p:blipFill>
        <p:spPr>
          <a:xfrm>
            <a:off x="7142863" y="1385950"/>
            <a:ext cx="1773874" cy="1150157"/>
          </a:xfrm>
          <a:prstGeom prst="rect">
            <a:avLst/>
          </a:prstGeom>
          <a:noFill/>
          <a:ln cap="flat" cmpd="sng" w="9525">
            <a:solidFill>
              <a:srgbClr val="111111"/>
            </a:solidFill>
            <a:prstDash val="solid"/>
            <a:round/>
            <a:headEnd len="sm" w="sm" type="none"/>
            <a:tailEnd len="sm" w="sm" type="none"/>
          </a:ln>
        </p:spPr>
      </p:pic>
      <p:pic>
        <p:nvPicPr>
          <p:cNvPr id="179" name="Google Shape;179;p22"/>
          <p:cNvPicPr preferRelativeResize="0"/>
          <p:nvPr/>
        </p:nvPicPr>
        <p:blipFill>
          <a:blip r:embed="rId6">
            <a:alphaModFix/>
          </a:blip>
          <a:stretch>
            <a:fillRect/>
          </a:stretch>
        </p:blipFill>
        <p:spPr>
          <a:xfrm>
            <a:off x="7142862" y="2835781"/>
            <a:ext cx="1773875" cy="1238120"/>
          </a:xfrm>
          <a:prstGeom prst="rect">
            <a:avLst/>
          </a:prstGeom>
          <a:noFill/>
          <a:ln cap="flat" cmpd="sng" w="9525">
            <a:solidFill>
              <a:srgbClr val="11111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